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282" r:id="rId3"/>
    <p:sldId id="273" r:id="rId4"/>
    <p:sldId id="275" r:id="rId5"/>
    <p:sldId id="276" r:id="rId6"/>
    <p:sldId id="277" r:id="rId7"/>
    <p:sldId id="278" r:id="rId8"/>
    <p:sldId id="279" r:id="rId9"/>
    <p:sldId id="274" r:id="rId10"/>
    <p:sldId id="280" r:id="rId11"/>
    <p:sldId id="283" r:id="rId12"/>
    <p:sldId id="284" r:id="rId13"/>
    <p:sldId id="291" r:id="rId14"/>
    <p:sldId id="293" r:id="rId15"/>
    <p:sldId id="295" r:id="rId16"/>
    <p:sldId id="296" r:id="rId17"/>
    <p:sldId id="290" r:id="rId18"/>
    <p:sldId id="300" r:id="rId19"/>
    <p:sldId id="285" r:id="rId20"/>
    <p:sldId id="286" r:id="rId21"/>
    <p:sldId id="289" r:id="rId22"/>
    <p:sldId id="287" r:id="rId23"/>
    <p:sldId id="288" r:id="rId24"/>
    <p:sldId id="297" r:id="rId25"/>
    <p:sldId id="298" r:id="rId26"/>
    <p:sldId id="29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30" d="100"/>
          <a:sy n="130" d="100"/>
        </p:scale>
        <p:origin x="40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FAA7A-C8D3-4898-BB38-40B462112489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768BB-4BE0-433B-924A-F53F420C7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52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7CFF0-B0A3-4D96-97D0-A74A51768E6D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DB76F-7C66-4447-8E22-5EE4A1F1A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3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aseline="0" dirty="0" smtClean="0"/>
              <a:t>O</a:t>
            </a:r>
            <a:r>
              <a:rPr lang="en-US" dirty="0" smtClean="0"/>
              <a:t>ur mission is </a:t>
            </a:r>
            <a:r>
              <a:rPr lang="en-US" dirty="0"/>
              <a:t>to </a:t>
            </a:r>
            <a:r>
              <a:rPr lang="en-US" b="1" dirty="0">
                <a:solidFill>
                  <a:srgbClr val="800000"/>
                </a:solidFill>
              </a:rPr>
              <a:t>lead</a:t>
            </a:r>
            <a:r>
              <a:rPr lang="en-US" dirty="0"/>
              <a:t> and </a:t>
            </a:r>
            <a:r>
              <a:rPr lang="en-US" b="1" dirty="0">
                <a:solidFill>
                  <a:srgbClr val="800000"/>
                </a:solidFill>
              </a:rPr>
              <a:t>support</a:t>
            </a:r>
            <a:r>
              <a:rPr lang="en-US" dirty="0"/>
              <a:t> Louisiana and its citizens in</a:t>
            </a:r>
            <a:r>
              <a:rPr lang="en-US" b="1" dirty="0"/>
              <a:t> the preparation</a:t>
            </a:r>
            <a:r>
              <a:rPr lang="en-US" dirty="0"/>
              <a:t> for, </a:t>
            </a:r>
            <a:r>
              <a:rPr lang="en-US" b="1" dirty="0"/>
              <a:t>response</a:t>
            </a:r>
            <a:r>
              <a:rPr lang="en-US" dirty="0"/>
              <a:t> to and </a:t>
            </a:r>
            <a:r>
              <a:rPr lang="en-US" b="1" dirty="0"/>
              <a:t>recovery</a:t>
            </a:r>
            <a:r>
              <a:rPr lang="en-US" dirty="0"/>
              <a:t> from ALL emergencies and disasters.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Director_GOH PRESENTATIONv24-23 MINUTES_1-20-14_615p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09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779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592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354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089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113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739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440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7640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9513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2450" name="Rectangle 3"/>
          <p:cNvSpPr>
            <a:spLocks noGrp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248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 smtClean="0"/>
              <a:t>As indicated, Louisiana is currently managing Stafford Act grant funding to recover from </a:t>
            </a:r>
            <a:r>
              <a:rPr lang="en-US" sz="1150" b="1" dirty="0" smtClean="0"/>
              <a:t>10 Federally declared disasters </a:t>
            </a:r>
            <a:r>
              <a:rPr lang="en-US" sz="1150" dirty="0" smtClean="0"/>
              <a:t>reaching back to Katrina in 2005.</a:t>
            </a:r>
          </a:p>
          <a:p>
            <a:pPr marL="171450" indent="-171450"/>
            <a:endParaRPr lang="en-US" sz="11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 smtClean="0">
                <a:solidFill>
                  <a:srgbClr val="000000"/>
                </a:solidFill>
              </a:rPr>
              <a:t>We are administering </a:t>
            </a:r>
            <a:r>
              <a:rPr lang="en-US" sz="1150" dirty="0" smtClean="0"/>
              <a:t>almost </a:t>
            </a:r>
            <a:r>
              <a:rPr lang="en-US" sz="1150" b="1" dirty="0" smtClean="0">
                <a:solidFill>
                  <a:srgbClr val="800000"/>
                </a:solidFill>
              </a:rPr>
              <a:t>$16 billion </a:t>
            </a:r>
            <a:r>
              <a:rPr lang="en-US" sz="1150" dirty="0" smtClean="0"/>
              <a:t>between the FEMA Public Assistance program and the Hazard Mitigation program and </a:t>
            </a:r>
            <a:r>
              <a:rPr lang="en-US" sz="1150" b="1" dirty="0" smtClean="0"/>
              <a:t>we have not yet finalized </a:t>
            </a:r>
            <a:r>
              <a:rPr lang="en-US" sz="1150" dirty="0" smtClean="0"/>
              <a:t>the process of identifying all </a:t>
            </a:r>
            <a:r>
              <a:rPr lang="en-US" sz="1150" b="1" dirty="0" smtClean="0"/>
              <a:t>eligible damage</a:t>
            </a:r>
            <a:r>
              <a:rPr lang="en-US" sz="1150" dirty="0" smtClean="0"/>
              <a:t>, which could add as much as another </a:t>
            </a:r>
          </a:p>
          <a:p>
            <a:pPr marL="171450" indent="-171450"/>
            <a:r>
              <a:rPr lang="en-US" sz="1150" b="1" dirty="0" smtClean="0">
                <a:solidFill>
                  <a:srgbClr val="800000"/>
                </a:solidFill>
              </a:rPr>
              <a:t>	$1.5 billion </a:t>
            </a:r>
            <a:r>
              <a:rPr lang="en-US" sz="1150" dirty="0" smtClean="0"/>
              <a:t>to the recovery effort.</a:t>
            </a:r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A93F7-6145-404D-84A4-93BDFCEC95B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EFA52-635F-4E49-B64F-06F2BF8184D5}" type="slidenum">
              <a:rPr lang="en-US"/>
              <a:pPr/>
              <a:t>5</a:t>
            </a:fld>
            <a:endParaRPr lang="en-US"/>
          </a:p>
        </p:txBody>
      </p:sp>
      <p:sp>
        <p:nvSpPr>
          <p:cNvPr id="107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00088"/>
            <a:ext cx="4602162" cy="3452812"/>
          </a:xfrm>
          <a:ln w="12700" cap="flat">
            <a:solidFill>
              <a:schemeClr val="tx1"/>
            </a:solidFill>
          </a:ln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89347"/>
            <a:ext cx="5028579" cy="4152763"/>
          </a:xfrm>
          <a:ln/>
        </p:spPr>
        <p:txBody>
          <a:bodyPr lIns="93825" tIns="47707" rIns="93825" bIns="477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150" dirty="0" smtClean="0"/>
              <a:t>One indication of the complexity of the recovery is the </a:t>
            </a:r>
            <a:r>
              <a:rPr lang="en-US" sz="1150" b="1" dirty="0" smtClean="0"/>
              <a:t>size of the recovery.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50" dirty="0" smtClean="0">
                <a:solidFill>
                  <a:srgbClr val="000000"/>
                </a:solidFill>
              </a:rPr>
              <a:t>We are working with more than </a:t>
            </a:r>
            <a:r>
              <a:rPr lang="en-US" sz="1150" b="1" dirty="0" smtClean="0">
                <a:solidFill>
                  <a:srgbClr val="800000"/>
                </a:solidFill>
              </a:rPr>
              <a:t>1,600</a:t>
            </a:r>
            <a:r>
              <a:rPr lang="en-US" sz="1150" b="1" dirty="0" smtClean="0"/>
              <a:t> unique applicants </a:t>
            </a:r>
            <a:r>
              <a:rPr lang="en-US" sz="1150" dirty="0" smtClean="0"/>
              <a:t>comprised of State Agencies</a:t>
            </a:r>
            <a:r>
              <a:rPr lang="en-US" sz="1150" dirty="0" smtClean="0">
                <a:solidFill>
                  <a:srgbClr val="000000"/>
                </a:solidFill>
              </a:rPr>
              <a:t>; </a:t>
            </a:r>
            <a:r>
              <a:rPr lang="en-US" sz="1150" dirty="0" smtClean="0"/>
              <a:t>local governmental entities from Parishes, </a:t>
            </a:r>
            <a:r>
              <a:rPr lang="en-US" sz="1150" dirty="0" smtClean="0">
                <a:solidFill>
                  <a:srgbClr val="000000"/>
                </a:solidFill>
              </a:rPr>
              <a:t>to Sheriffs, to School Districts and colleges and Universities; Police and Fire officials; Levee Boards, and numerous nonprofit organizations from Tulane, Loyola, Xavier, faith-based organizations that offer public services like schools, senior centers, day care, and more. </a:t>
            </a:r>
            <a:endParaRPr lang="en-US" sz="1150" strike="sngStrike" dirty="0" smtClean="0">
              <a:solidFill>
                <a:srgbClr val="00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50" dirty="0" smtClean="0">
                <a:solidFill>
                  <a:srgbClr val="000000"/>
                </a:solidFill>
              </a:rPr>
              <a:t>We are managing, with our Applicants, more than</a:t>
            </a:r>
            <a:r>
              <a:rPr lang="en-US" sz="1150" dirty="0" smtClean="0"/>
              <a:t> </a:t>
            </a:r>
            <a:r>
              <a:rPr lang="en-US" sz="1150" b="1" dirty="0" smtClean="0">
                <a:solidFill>
                  <a:srgbClr val="800000"/>
                </a:solidFill>
              </a:rPr>
              <a:t>36,000</a:t>
            </a:r>
            <a:r>
              <a:rPr lang="en-US" sz="1150" dirty="0" smtClean="0"/>
              <a:t> </a:t>
            </a:r>
            <a:r>
              <a:rPr lang="en-US" sz="1150" b="1" dirty="0" smtClean="0"/>
              <a:t>individual projects.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50" dirty="0" smtClean="0"/>
              <a:t>We have </a:t>
            </a:r>
            <a:r>
              <a:rPr lang="en-US" sz="1150" b="1" dirty="0" smtClean="0"/>
              <a:t>disbursed</a:t>
            </a:r>
            <a:r>
              <a:rPr lang="en-US" sz="1150" dirty="0" smtClean="0"/>
              <a:t> an average of </a:t>
            </a:r>
            <a:r>
              <a:rPr lang="en-US" sz="1150" b="1" dirty="0" smtClean="0">
                <a:solidFill>
                  <a:srgbClr val="800000"/>
                </a:solidFill>
              </a:rPr>
              <a:t>$1 billion </a:t>
            </a:r>
            <a:r>
              <a:rPr lang="en-US" sz="1150" b="1" dirty="0" smtClean="0"/>
              <a:t>a year </a:t>
            </a:r>
            <a:r>
              <a:rPr lang="en-US" sz="1150" dirty="0" smtClean="0"/>
              <a:t>since 2007; approximately </a:t>
            </a:r>
            <a:r>
              <a:rPr lang="en-US" sz="1150" b="1" dirty="0" smtClean="0">
                <a:solidFill>
                  <a:srgbClr val="800000"/>
                </a:solidFill>
              </a:rPr>
              <a:t>$100 million </a:t>
            </a:r>
            <a:r>
              <a:rPr lang="en-US" sz="1150" dirty="0" smtClean="0"/>
              <a:t>a </a:t>
            </a:r>
            <a:r>
              <a:rPr lang="en-US" sz="1150" b="1" dirty="0" smtClean="0"/>
              <a:t>month</a:t>
            </a:r>
            <a:r>
              <a:rPr lang="en-US" sz="1150" dirty="0" smtClean="0"/>
              <a:t>, as reimbursement for expenses incurred by Applicants for </a:t>
            </a:r>
            <a:r>
              <a:rPr lang="en-US" sz="1150" b="1" dirty="0" smtClean="0"/>
              <a:t>eligible</a:t>
            </a:r>
            <a:r>
              <a:rPr lang="en-US" sz="1150" dirty="0" smtClean="0"/>
              <a:t> recovery work.</a:t>
            </a:r>
          </a:p>
          <a:p>
            <a:pPr marL="628650" lvl="1" indent="-171450"/>
            <a:endParaRPr lang="en-US" sz="1150" dirty="0" smtClean="0"/>
          </a:p>
          <a:p>
            <a:pPr marL="171450" indent="-171450">
              <a:buFont typeface="Arial"/>
              <a:buChar char="•"/>
            </a:pPr>
            <a:r>
              <a:rPr lang="en-US" sz="1150" dirty="0" smtClean="0"/>
              <a:t>As the following chart show</a:t>
            </a:r>
            <a:r>
              <a:rPr lang="en-US" sz="1150" dirty="0" smtClean="0">
                <a:solidFill>
                  <a:srgbClr val="000000"/>
                </a:solidFill>
              </a:rPr>
              <a:t>s</a:t>
            </a:r>
            <a:r>
              <a:rPr lang="en-US" sz="1150" dirty="0" smtClean="0"/>
              <a:t>, it has taken </a:t>
            </a:r>
            <a:r>
              <a:rPr lang="en-US" sz="1150" b="1" dirty="0" smtClean="0"/>
              <a:t>a huge effort </a:t>
            </a:r>
            <a:r>
              <a:rPr lang="en-US" sz="1150" dirty="0" smtClean="0"/>
              <a:t>over the past 10 years</a:t>
            </a:r>
          </a:p>
          <a:p>
            <a:pPr marL="171450" indent="-171450"/>
            <a:r>
              <a:rPr lang="en-US" sz="1150" dirty="0" smtClean="0"/>
              <a:t>	working with FEMA to identify all eligible funding. We have averaged </a:t>
            </a:r>
            <a:r>
              <a:rPr lang="en-US" sz="1150" b="1" dirty="0" smtClean="0">
                <a:solidFill>
                  <a:srgbClr val="800000"/>
                </a:solidFill>
              </a:rPr>
              <a:t>$1 billion </a:t>
            </a:r>
            <a:r>
              <a:rPr lang="en-US" sz="1150" dirty="0" smtClean="0"/>
              <a:t>per year </a:t>
            </a:r>
            <a:r>
              <a:rPr lang="en-US" sz="1150" dirty="0" smtClean="0">
                <a:solidFill>
                  <a:srgbClr val="000000"/>
                </a:solidFill>
              </a:rPr>
              <a:t>in </a:t>
            </a:r>
            <a:r>
              <a:rPr lang="en-US" sz="1150" dirty="0" smtClean="0"/>
              <a:t>additional </a:t>
            </a:r>
            <a:r>
              <a:rPr lang="en-US" sz="1150" dirty="0" smtClean="0">
                <a:solidFill>
                  <a:srgbClr val="000000"/>
                </a:solidFill>
              </a:rPr>
              <a:t>obligations and, as noted earlier, still have $1.5 billion to capture.</a:t>
            </a:r>
          </a:p>
          <a:p>
            <a:pPr marL="171450" indent="-171450"/>
            <a:r>
              <a:rPr lang="en-US" sz="1150" dirty="0" smtClean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sz="1150" dirty="0" smtClean="0"/>
              <a:t>With communities so </a:t>
            </a:r>
            <a:r>
              <a:rPr lang="en-US" sz="1150" dirty="0" smtClean="0">
                <a:solidFill>
                  <a:srgbClr val="000000"/>
                </a:solidFill>
              </a:rPr>
              <a:t>severely </a:t>
            </a:r>
            <a:r>
              <a:rPr lang="en-US" sz="1150" dirty="0" smtClean="0"/>
              <a:t>impacted, it</a:t>
            </a:r>
            <a:r>
              <a:rPr lang="en-US" sz="1150" dirty="0" smtClean="0">
                <a:solidFill>
                  <a:srgbClr val="000090"/>
                </a:solidFill>
              </a:rPr>
              <a:t> </a:t>
            </a:r>
            <a:r>
              <a:rPr lang="en-US" sz="1150" dirty="0" smtClean="0">
                <a:solidFill>
                  <a:srgbClr val="000000"/>
                </a:solidFill>
              </a:rPr>
              <a:t>has been difficult in many cases to </a:t>
            </a:r>
            <a:r>
              <a:rPr lang="en-US" sz="1150" b="1" dirty="0" smtClean="0">
                <a:solidFill>
                  <a:srgbClr val="000000"/>
                </a:solidFill>
              </a:rPr>
              <a:t>start</a:t>
            </a:r>
            <a:r>
              <a:rPr lang="en-US" sz="1150" dirty="0" smtClean="0">
                <a:solidFill>
                  <a:srgbClr val="000000"/>
                </a:solidFill>
              </a:rPr>
              <a:t> the recovery process. Communities cannot “float” the differences between what FEMA thinks a project will cost to and what an Applicant’s </a:t>
            </a:r>
            <a:r>
              <a:rPr lang="en-US" sz="1150" b="1" dirty="0" smtClean="0">
                <a:solidFill>
                  <a:srgbClr val="000000"/>
                </a:solidFill>
              </a:rPr>
              <a:t>professional architects </a:t>
            </a:r>
            <a:r>
              <a:rPr lang="en-US" sz="1150" dirty="0" smtClean="0">
                <a:solidFill>
                  <a:srgbClr val="000000"/>
                </a:solidFill>
              </a:rPr>
              <a:t>and </a:t>
            </a:r>
            <a:r>
              <a:rPr lang="en-US" sz="1150" b="1" dirty="0" smtClean="0">
                <a:solidFill>
                  <a:srgbClr val="000000"/>
                </a:solidFill>
              </a:rPr>
              <a:t>engineers</a:t>
            </a:r>
            <a:r>
              <a:rPr lang="en-US" sz="1150" dirty="0" smtClean="0">
                <a:solidFill>
                  <a:srgbClr val="000000"/>
                </a:solidFill>
              </a:rPr>
              <a:t> believe it will cost.  All </a:t>
            </a:r>
            <a:r>
              <a:rPr lang="en-US" sz="1150" dirty="0" smtClean="0"/>
              <a:t>eligible damages </a:t>
            </a:r>
            <a:r>
              <a:rPr lang="en-US" sz="1150" b="1" dirty="0" smtClean="0">
                <a:solidFill>
                  <a:srgbClr val="800000"/>
                </a:solidFill>
              </a:rPr>
              <a:t>must be </a:t>
            </a:r>
            <a:r>
              <a:rPr lang="en-US" sz="1150" dirty="0" smtClean="0"/>
              <a:t>identified </a:t>
            </a:r>
            <a:r>
              <a:rPr lang="en-US" sz="1150" b="1" dirty="0" smtClean="0"/>
              <a:t>up front</a:t>
            </a:r>
            <a:r>
              <a:rPr lang="en-US" sz="1150" dirty="0" smtClean="0"/>
              <a:t> – communities simply </a:t>
            </a:r>
            <a:r>
              <a:rPr lang="en-US" sz="1150" b="1" dirty="0" smtClean="0"/>
              <a:t>do not have </a:t>
            </a:r>
            <a:r>
              <a:rPr lang="en-US" sz="1150" dirty="0" smtClean="0"/>
              <a:t>the necessary </a:t>
            </a:r>
            <a:r>
              <a:rPr lang="en-US" sz="1150" b="1" dirty="0" smtClean="0"/>
              <a:t>cash flow </a:t>
            </a:r>
            <a:r>
              <a:rPr lang="en-US" sz="1150" dirty="0" smtClean="0"/>
              <a:t>to fund projects and then debate with FEMA after completion about what was eligible. That model </a:t>
            </a:r>
            <a:r>
              <a:rPr lang="en-US" sz="1150" b="1" u="sng" dirty="0" smtClean="0"/>
              <a:t>only</a:t>
            </a:r>
            <a:r>
              <a:rPr lang="en-US" sz="1150" b="1" dirty="0" smtClean="0"/>
              <a:t> </a:t>
            </a:r>
            <a:r>
              <a:rPr lang="en-US" sz="1150" dirty="0" smtClean="0"/>
              <a:t>works in smaller disasters.</a:t>
            </a:r>
            <a:endParaRPr lang="en-US" sz="1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fld id="{A9DA93F7-6145-404D-84A4-93BDFCEC95B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89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82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pc="-30" dirty="0"/>
              <a:t>Louisiana is a </a:t>
            </a:r>
            <a:r>
              <a:rPr lang="en-US" b="1" spc="-30" dirty="0">
                <a:solidFill>
                  <a:srgbClr val="800000"/>
                </a:solidFill>
              </a:rPr>
              <a:t>high-risk </a:t>
            </a:r>
            <a:r>
              <a:rPr lang="en-US" spc="-30" dirty="0"/>
              <a:t>State for </a:t>
            </a:r>
            <a:r>
              <a:rPr lang="en-US" b="1" spc="-30" dirty="0"/>
              <a:t>emergency events </a:t>
            </a:r>
            <a:r>
              <a:rPr lang="en-US" spc="-30" dirty="0"/>
              <a:t>and </a:t>
            </a:r>
            <a:r>
              <a:rPr lang="en-US" b="1" spc="-30" dirty="0"/>
              <a:t>disasters</a:t>
            </a:r>
            <a:r>
              <a:rPr lang="en-US" spc="-30" dirty="0"/>
              <a:t>. . . </a:t>
            </a:r>
            <a:r>
              <a:rPr lang="en-US" b="0" baseline="0" dirty="0" smtClean="0"/>
              <a:t>Whether from the threat of:</a:t>
            </a:r>
          </a:p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0" baseline="0" dirty="0" smtClean="0"/>
              <a:t>-</a:t>
            </a:r>
            <a:r>
              <a:rPr lang="en-US" b="1" baseline="0" dirty="0" smtClean="0"/>
              <a:t>Accidental hazardous materials release; </a:t>
            </a:r>
          </a:p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baseline="0" dirty="0" smtClean="0"/>
              <a:t>-Cyber attack, or threat of explosion; </a:t>
            </a:r>
          </a:p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baseline="0" dirty="0" smtClean="0"/>
              <a:t>-Weather related threats like drought, floods, fires, hurricanes, heat, thunderstorms or tornadoes;</a:t>
            </a:r>
          </a:p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baseline="0" dirty="0" smtClean="0"/>
              <a:t>-OR man-made threats such as dam or levee failures, or acts of terrorism . . .</a:t>
            </a:r>
          </a:p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1" baseline="0" dirty="0" smtClean="0"/>
          </a:p>
          <a:p>
            <a:pPr defTabSz="45714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baseline="0" dirty="0" smtClean="0"/>
              <a:t>NO </a:t>
            </a:r>
            <a:r>
              <a:rPr lang="en-US" b="1" baseline="0" dirty="0" smtClean="0">
                <a:solidFill>
                  <a:srgbClr val="800000"/>
                </a:solidFill>
              </a:rPr>
              <a:t>Parish in the State </a:t>
            </a:r>
            <a:r>
              <a:rPr lang="en-US" b="1" baseline="0" dirty="0" smtClean="0"/>
              <a:t>is without risk for some type of emergency or disaster. 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Director_GOH PRESENTATIONv24-23 MINUTES_1-20-14_615p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9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Additionally, we</a:t>
            </a:r>
            <a:r>
              <a:rPr lang="en-US" baseline="0" dirty="0" smtClean="0"/>
              <a:t> are home to </a:t>
            </a:r>
            <a:r>
              <a:rPr lang="en-US" b="1" baseline="0" dirty="0" smtClean="0"/>
              <a:t>critical supply routes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energy production </a:t>
            </a:r>
            <a:r>
              <a:rPr lang="en-US" baseline="0" dirty="0" smtClean="0"/>
              <a:t>resources </a:t>
            </a:r>
            <a:r>
              <a:rPr lang="en-US" dirty="0" smtClean="0"/>
              <a:t>that are attractive targets for </a:t>
            </a:r>
            <a:r>
              <a:rPr lang="en-US" b="1" dirty="0" smtClean="0"/>
              <a:t>man-made disruptions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Director_GOH PRESENTATIONv24-23 MINUTES_1-20-14_615p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00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57148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2000" b="1" dirty="0"/>
              <a:t>. . . showing hurricanes </a:t>
            </a:r>
            <a:r>
              <a:rPr lang="en-US" sz="2000" dirty="0"/>
              <a:t>and</a:t>
            </a:r>
            <a:r>
              <a:rPr lang="en-US" sz="2000" b="1" dirty="0"/>
              <a:t> other tropical-force wind events, </a:t>
            </a:r>
            <a:r>
              <a:rPr lang="en-US" sz="2000" dirty="0"/>
              <a:t>that have struck the Louisiana coastline over the </a:t>
            </a:r>
            <a:r>
              <a:rPr lang="en-US" sz="2000" b="1" dirty="0"/>
              <a:t>last 150 years</a:t>
            </a:r>
            <a:r>
              <a:rPr lang="en-US" sz="2000" dirty="0"/>
              <a:t>. This does NOT include </a:t>
            </a:r>
            <a:r>
              <a:rPr lang="en-US" sz="2000" b="1" dirty="0"/>
              <a:t>tornadoes</a:t>
            </a:r>
            <a:r>
              <a:rPr lang="en-US" sz="2000" dirty="0"/>
              <a:t>, flooding from </a:t>
            </a:r>
            <a:r>
              <a:rPr lang="en-US" sz="2000" b="1" dirty="0"/>
              <a:t>heavy rains </a:t>
            </a:r>
            <a:r>
              <a:rPr lang="en-US" sz="2000" dirty="0"/>
              <a:t>in the Midwest which makes its way </a:t>
            </a:r>
            <a:r>
              <a:rPr lang="en-US" sz="2000" b="1" dirty="0"/>
              <a:t>down the Mississippi river to Louisiana</a:t>
            </a:r>
            <a:r>
              <a:rPr lang="en-US" sz="2000" dirty="0"/>
              <a:t>, or </a:t>
            </a:r>
            <a:r>
              <a:rPr lang="en-US" sz="2000" b="1" dirty="0"/>
              <a:t>man-made disasters </a:t>
            </a:r>
            <a:r>
              <a:rPr lang="en-US" sz="2000" dirty="0"/>
              <a:t>like the BP Oil Spill.</a:t>
            </a:r>
          </a:p>
          <a:p>
            <a:pPr eaLnBrk="1" hangingPunct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Director_GOH PRESENTATIONv24-23 MINUTES_1-20-14_615p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22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11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1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09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5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0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7400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DCE6127A-4197-4185-AAB8-BB29E5E0B605}" type="slidenum">
              <a:rPr lang="en-US" sz="21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1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03DA7B-1AC8-44A2-8507-CCB1C62EBB84}" type="datetimeFigureOut">
              <a:rPr lang="en-US">
                <a:solidFill>
                  <a:prstClr val="black"/>
                </a:solidFill>
              </a:rPr>
              <a:pPr/>
              <a:t>2/26/2015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44EA882-70A1-4035-B3B9-B74A5EF5A77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54764"/>
            <a:ext cx="8229600" cy="701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264"/>
            <a:ext cx="8229600" cy="444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3" y="1"/>
            <a:ext cx="4439304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SBurr\Desktop\Graphics\GohsepLogos_med.gif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18630" r="15502" b="28865"/>
          <a:stretch/>
        </p:blipFill>
        <p:spPr bwMode="auto">
          <a:xfrm>
            <a:off x="4380416" y="79925"/>
            <a:ext cx="824449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87800" y="677661"/>
            <a:ext cx="4934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Prepare + Prevent + Respond + Recover + Mitigate</a:t>
            </a:r>
          </a:p>
        </p:txBody>
      </p:sp>
    </p:spTree>
    <p:extLst>
      <p:ext uri="{BB962C8B-B14F-4D97-AF65-F5344CB8AC3E}">
        <p14:creationId xmlns:p14="http://schemas.microsoft.com/office/powerpoint/2010/main" val="294958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610" indent="-303610" algn="l" defTabSz="685800" rtl="0" eaLnBrk="1" latinLnBrk="0" hangingPunct="1">
        <a:spcBef>
          <a:spcPct val="20000"/>
        </a:spcBef>
        <a:buClr>
          <a:srgbClr val="996633"/>
        </a:buClr>
        <a:buFont typeface="Wingdings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6510" indent="-215504" algn="l" defTabSz="685800" rtl="0" eaLnBrk="1" latinLnBrk="0" hangingPunct="1">
        <a:spcBef>
          <a:spcPct val="20000"/>
        </a:spcBef>
        <a:buClr>
          <a:schemeClr val="tx1">
            <a:lumMod val="65000"/>
            <a:lumOff val="35000"/>
          </a:schemeClr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63204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cityofbartlesville.org/caffeine/uploads/files/CommDev/Hazard%20Mitigation/flood%20graphic.png&amp;imgrefurl=http://www.cityofbartlesville.org/page.php?page=1212&amp;usg=__0DfNiCJyGDMBE8swNSX289YRWes=&amp;h=646&amp;w=917&amp;sz=67&amp;hl=en&amp;start=4&amp;um=1&amp;itbs=1&amp;tbnid=tWN1cDGQ8pYCFM:&amp;tbnh=104&amp;tbnw=147&amp;prev=/images?q=mitigation&amp;um=1&amp;hl=en&amp;tbs=isch:1,itp:clipar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casey.tingle@la.gov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914400" y="1172498"/>
            <a:ext cx="7277100" cy="5154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8B2003"/>
                </a:solidFill>
              </a:rPr>
              <a:t>Governor’s Office of Homeland and Emergency Preparedness (GOHSEP)</a:t>
            </a:r>
          </a:p>
          <a:p>
            <a:endParaRPr lang="en-US" sz="2400" dirty="0">
              <a:solidFill>
                <a:srgbClr val="8B2003"/>
              </a:solidFill>
            </a:endParaRPr>
          </a:p>
          <a:p>
            <a:r>
              <a:rPr lang="en-US" sz="4800" dirty="0" smtClean="0">
                <a:solidFill>
                  <a:srgbClr val="8B2003"/>
                </a:solidFill>
              </a:rPr>
              <a:t>Recovery Funding Overview</a:t>
            </a:r>
          </a:p>
          <a:p>
            <a:endParaRPr lang="en-US" sz="2800" dirty="0" smtClean="0">
              <a:solidFill>
                <a:srgbClr val="8B2003"/>
              </a:solidFill>
            </a:endParaRPr>
          </a:p>
          <a:p>
            <a:r>
              <a:rPr lang="en-US" sz="3200" dirty="0" smtClean="0">
                <a:solidFill>
                  <a:srgbClr val="8B2003"/>
                </a:solidFill>
              </a:rPr>
              <a:t>Casey Tingle, Assistant Deputy Director</a:t>
            </a:r>
          </a:p>
          <a:p>
            <a:r>
              <a:rPr lang="en-US" sz="3200" dirty="0" smtClean="0">
                <a:solidFill>
                  <a:srgbClr val="8B2003"/>
                </a:solidFill>
              </a:rPr>
              <a:t>February 2015</a:t>
            </a:r>
            <a:endParaRPr lang="en-US" sz="3200" dirty="0">
              <a:solidFill>
                <a:srgbClr val="8B2003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10150" y="1042546"/>
            <a:ext cx="2752725" cy="52769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rgbClr val="800000"/>
                </a:solidFill>
              </a:defRPr>
            </a:lvl1pPr>
          </a:lstStyle>
          <a:p>
            <a:fld id="{FB047DFB-6E59-4874-B4B2-6D7416BA958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5400" dirty="0" smtClean="0">
                <a:solidFill>
                  <a:srgbClr val="17375E"/>
                </a:solidFill>
              </a:rPr>
              <a:t>Public Assistance Grant Program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600" dirty="0" smtClean="0"/>
              <a:t>Supplemental grant assistance for disasters declared by the President for: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800" dirty="0" smtClean="0"/>
              <a:t>Debris Removal</a:t>
            </a:r>
          </a:p>
          <a:p>
            <a:r>
              <a:rPr lang="en-US" sz="2800" dirty="0" smtClean="0"/>
              <a:t>Emergency Protective Measures</a:t>
            </a:r>
          </a:p>
          <a:p>
            <a:r>
              <a:rPr lang="en-US" sz="2800" dirty="0" smtClean="0"/>
              <a:t>Repair/Replacement/Restoration of disaster-damaged, publicly owned facilities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66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097" y="4988721"/>
            <a:ext cx="8885903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68" name="Picture 7" descr="http://t1.gstatic.com/images?q=tbn:tWN1cDGQ8pYCFM:http://www.cityofbartlesville.org/caffeine/uploads/files/CommDev/Hazard%2520Mitigation/flood%2520graphic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7" y="4065984"/>
            <a:ext cx="3476625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62116" y="1183287"/>
            <a:ext cx="8229600" cy="677253"/>
          </a:xfrm>
        </p:spPr>
        <p:txBody>
          <a:bodyPr>
            <a:noAutofit/>
          </a:bodyPr>
          <a:lstStyle/>
          <a:p>
            <a:pPr algn="r"/>
            <a:r>
              <a:rPr lang="en-US" sz="4900" dirty="0">
                <a:solidFill>
                  <a:srgbClr val="17375E"/>
                </a:solidFill>
              </a:rPr>
              <a:t>Hazard mitigation defined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2546749"/>
            <a:ext cx="7636933" cy="2569369"/>
          </a:xfrm>
        </p:spPr>
        <p:txBody>
          <a:bodyPr>
            <a:normAutofit/>
          </a:bodyPr>
          <a:lstStyle/>
          <a:p>
            <a:pPr marL="225420" indent="0">
              <a:buNone/>
            </a:pPr>
            <a:r>
              <a:rPr lang="en-US" sz="2800" dirty="0">
                <a:latin typeface="Calibri" charset="0"/>
              </a:rPr>
              <a:t>Hazard Mitigation </a:t>
            </a:r>
            <a:r>
              <a:rPr lang="en-US" dirty="0">
                <a:latin typeface="Calibri" charset="0"/>
              </a:rPr>
              <a:t>(HM) </a:t>
            </a:r>
            <a:r>
              <a:rPr lang="en-US" sz="2800" dirty="0">
                <a:latin typeface="Calibri" charset="0"/>
              </a:rPr>
              <a:t>is any </a:t>
            </a:r>
            <a:r>
              <a:rPr lang="en-US" sz="2800" b="1" i="1" u="sng" dirty="0">
                <a:solidFill>
                  <a:srgbClr val="800000"/>
                </a:solidFill>
                <a:latin typeface="Calibri" charset="0"/>
              </a:rPr>
              <a:t>sustained</a:t>
            </a:r>
            <a:r>
              <a:rPr lang="en-US" sz="2800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action taken to </a:t>
            </a:r>
            <a:r>
              <a:rPr lang="en-US" sz="2800" b="1" i="1" u="sng" dirty="0">
                <a:solidFill>
                  <a:srgbClr val="800000"/>
                </a:solidFill>
                <a:latin typeface="Calibri" charset="0"/>
              </a:rPr>
              <a:t>reduce</a:t>
            </a:r>
            <a:r>
              <a:rPr lang="en-US" sz="2800" b="1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or </a:t>
            </a:r>
            <a:r>
              <a:rPr lang="en-US" sz="2800" b="1" i="1" u="sng" dirty="0">
                <a:solidFill>
                  <a:srgbClr val="800000"/>
                </a:solidFill>
                <a:latin typeface="Calibri" charset="0"/>
              </a:rPr>
              <a:t>eliminate</a:t>
            </a:r>
            <a:r>
              <a:rPr lang="en-US" sz="2800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2800" dirty="0">
                <a:latin typeface="Calibri" charset="0"/>
              </a:rPr>
              <a:t>future risk to people and property from natural and man-made disasters.</a:t>
            </a:r>
          </a:p>
        </p:txBody>
      </p:sp>
    </p:spTree>
    <p:extLst>
      <p:ext uri="{BB962C8B-B14F-4D97-AF65-F5344CB8AC3E}">
        <p14:creationId xmlns:p14="http://schemas.microsoft.com/office/powerpoint/2010/main" val="28878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3458" y="4988721"/>
            <a:ext cx="8760542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481261"/>
            <a:ext cx="8229600" cy="677467"/>
          </a:xfrm>
        </p:spPr>
        <p:txBody>
          <a:bodyPr>
            <a:normAutofit fontScale="90000"/>
          </a:bodyPr>
          <a:lstStyle/>
          <a:p>
            <a:pPr algn="l" defTabSz="914377"/>
            <a:r>
              <a:rPr lang="en-US" sz="3200" dirty="0">
                <a:solidFill>
                  <a:srgbClr val="595959"/>
                </a:solidFill>
                <a:latin typeface="Calibri" charset="0"/>
              </a:rPr>
              <a:t>Mitigation is </a:t>
            </a:r>
            <a:r>
              <a:rPr lang="en-US" sz="3200" b="1" dirty="0">
                <a:solidFill>
                  <a:srgbClr val="595959"/>
                </a:solidFill>
                <a:latin typeface="Calibri" charset="0"/>
              </a:rPr>
              <a:t>breaking the cycle </a:t>
            </a:r>
            <a:r>
              <a:rPr lang="en-US" sz="3200" dirty="0">
                <a:solidFill>
                  <a:srgbClr val="595959"/>
                </a:solidFill>
                <a:latin typeface="Calibri" charset="0"/>
              </a:rPr>
              <a:t>of disaster – </a:t>
            </a:r>
            <a:r>
              <a:rPr lang="en-US" sz="3200" dirty="0" smtClean="0">
                <a:solidFill>
                  <a:srgbClr val="595959"/>
                </a:solidFill>
                <a:latin typeface="Calibri" charset="0"/>
              </a:rPr>
              <a:t/>
            </a:r>
            <a:br>
              <a:rPr lang="en-US" sz="3200" dirty="0" smtClean="0">
                <a:solidFill>
                  <a:srgbClr val="595959"/>
                </a:solidFill>
                <a:latin typeface="Calibri" charset="0"/>
              </a:rPr>
            </a:br>
            <a:r>
              <a:rPr lang="en-US" sz="3200" dirty="0">
                <a:solidFill>
                  <a:srgbClr val="595959"/>
                </a:solidFill>
                <a:latin typeface="Calibri" charset="0"/>
              </a:rPr>
              <a:t/>
            </a:r>
            <a:br>
              <a:rPr lang="en-US" sz="3200" dirty="0">
                <a:solidFill>
                  <a:srgbClr val="595959"/>
                </a:solidFill>
                <a:latin typeface="Calibri" charset="0"/>
              </a:rPr>
            </a:br>
            <a:r>
              <a:rPr lang="en-US" sz="3200" dirty="0" smtClean="0">
                <a:solidFill>
                  <a:srgbClr val="595959"/>
                </a:solidFill>
                <a:latin typeface="Calibri" charset="0"/>
              </a:rPr>
              <a:t>damage </a:t>
            </a:r>
            <a:r>
              <a:rPr lang="en-US" sz="3200" dirty="0">
                <a:solidFill>
                  <a:srgbClr val="595959"/>
                </a:solidFill>
                <a:latin typeface="Calibri" charset="0"/>
              </a:rPr>
              <a:t>– reconstruction – repeated damage.</a:t>
            </a:r>
          </a:p>
        </p:txBody>
      </p:sp>
      <p:pic>
        <p:nvPicPr>
          <p:cNvPr id="12" name="Picture 11" descr="Emergency Management v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0" y="3685294"/>
            <a:ext cx="2714625" cy="203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7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72051"/>
            <a:ext cx="9144000" cy="1028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2196"/>
            <a:ext cx="8229600" cy="677253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/>
              <a:t>Hazard Mitigation </a:t>
            </a:r>
            <a:r>
              <a:rPr lang="en-US" sz="4000" dirty="0" smtClean="0">
                <a:solidFill>
                  <a:srgbClr val="800000"/>
                </a:solidFill>
              </a:rPr>
              <a:t>Planning</a:t>
            </a:r>
            <a:r>
              <a:rPr lang="en-US" sz="4000" dirty="0" smtClean="0"/>
              <a:t> + Your Community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87429"/>
            <a:ext cx="8229600" cy="2153651"/>
          </a:xfrm>
        </p:spPr>
        <p:txBody>
          <a:bodyPr>
            <a:normAutofit/>
          </a:bodyPr>
          <a:lstStyle/>
          <a:p>
            <a:pPr marL="225420" indent="0">
              <a:buNone/>
            </a:pPr>
            <a:r>
              <a:rPr lang="en-US" sz="3200" dirty="0"/>
              <a:t>A </a:t>
            </a:r>
            <a:r>
              <a:rPr lang="en-US" sz="3200" i="1" dirty="0"/>
              <a:t>Hazard Mitigation Plan </a:t>
            </a:r>
            <a:r>
              <a:rPr lang="en-US" sz="1800" dirty="0"/>
              <a:t>(HMP)</a:t>
            </a:r>
            <a:r>
              <a:rPr lang="en-US" sz="3200" dirty="0"/>
              <a:t> is </a:t>
            </a:r>
            <a:r>
              <a:rPr lang="en-US" sz="4800" b="1" dirty="0">
                <a:solidFill>
                  <a:srgbClr val="800000"/>
                </a:solidFill>
              </a:rPr>
              <a:t>required</a:t>
            </a:r>
            <a:r>
              <a:rPr lang="en-US" sz="3200" dirty="0">
                <a:solidFill>
                  <a:srgbClr val="800000"/>
                </a:solidFill>
              </a:rPr>
              <a:t> </a:t>
            </a:r>
            <a:r>
              <a:rPr lang="en-US" sz="3200" dirty="0" smtClean="0"/>
              <a:t>to </a:t>
            </a:r>
            <a:r>
              <a:rPr lang="en-US" sz="3200" dirty="0"/>
              <a:t>receive </a:t>
            </a:r>
            <a:r>
              <a:rPr lang="en-US" sz="3200" b="1" dirty="0"/>
              <a:t>FEMA hazard mitigation funding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2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07002"/>
            <a:ext cx="9144000" cy="793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83" y="3328512"/>
            <a:ext cx="3015451" cy="22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8014"/>
            <a:ext cx="8229600" cy="67725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>
                <a:solidFill>
                  <a:srgbClr val="17375E"/>
                </a:solidFill>
              </a:rPr>
              <a:t>R</a:t>
            </a:r>
            <a:r>
              <a:rPr lang="en-US" sz="4900" dirty="0" smtClean="0">
                <a:solidFill>
                  <a:srgbClr val="17375E"/>
                </a:solidFill>
              </a:rPr>
              <a:t>isk Assessment: Identify </a:t>
            </a:r>
            <a:r>
              <a:rPr lang="en-US" sz="4900" dirty="0">
                <a:solidFill>
                  <a:srgbClr val="17375E"/>
                </a:solidFill>
              </a:rPr>
              <a:t>H</a:t>
            </a:r>
            <a:r>
              <a:rPr lang="en-US" sz="4900" dirty="0" smtClean="0">
                <a:solidFill>
                  <a:srgbClr val="17375E"/>
                </a:solidFill>
              </a:rPr>
              <a:t>azards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7081" y="2639263"/>
            <a:ext cx="8399721" cy="261432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3000" b="1" dirty="0">
                <a:solidFill>
                  <a:srgbClr val="800000"/>
                </a:solidFill>
              </a:rPr>
              <a:t>Describe</a:t>
            </a:r>
            <a:r>
              <a:rPr lang="en-US" sz="3000" dirty="0">
                <a:solidFill>
                  <a:srgbClr val="800000"/>
                </a:solidFill>
              </a:rPr>
              <a:t> </a:t>
            </a:r>
            <a:r>
              <a:rPr lang="en-US" sz="3000" b="1" dirty="0"/>
              <a:t>all natural hazards </a:t>
            </a:r>
            <a:r>
              <a:rPr lang="en-US" sz="3000" dirty="0"/>
              <a:t>that </a:t>
            </a:r>
            <a:r>
              <a:rPr lang="en-US" sz="3000" b="1" dirty="0">
                <a:solidFill>
                  <a:srgbClr val="800000"/>
                </a:solidFill>
              </a:rPr>
              <a:t>effect</a:t>
            </a:r>
            <a:r>
              <a:rPr lang="en-US" sz="3000" dirty="0"/>
              <a:t> the </a:t>
            </a:r>
            <a:r>
              <a:rPr lang="en-US" sz="3000" b="1" dirty="0"/>
              <a:t>jurisdictions</a:t>
            </a:r>
            <a:r>
              <a:rPr lang="en-US" sz="3000" dirty="0"/>
              <a:t> in the planning area.</a:t>
            </a:r>
          </a:p>
          <a:p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26" y="3989439"/>
            <a:ext cx="6560401" cy="25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07002"/>
            <a:ext cx="9144000" cy="793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065618"/>
            <a:ext cx="8229600" cy="29351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Vulnerability</a:t>
            </a:r>
          </a:p>
          <a:p>
            <a:pPr lvl="1"/>
            <a:r>
              <a:rPr lang="en-US" dirty="0" smtClean="0"/>
              <a:t>Demonstrated through </a:t>
            </a:r>
            <a:r>
              <a:rPr lang="en-US" b="1" dirty="0" smtClean="0"/>
              <a:t>past occurrences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Characteristics of the community’s assets that make jurisdictions </a:t>
            </a:r>
            <a:r>
              <a:rPr lang="en-US" b="1" dirty="0" smtClean="0"/>
              <a:t>susceptible to damage</a:t>
            </a:r>
            <a:r>
              <a:rPr lang="en-US" dirty="0" smtClean="0"/>
              <a:t>.</a:t>
            </a:r>
          </a:p>
          <a:p>
            <a:pPr lvl="1"/>
            <a:endParaRPr lang="en-US" sz="600" dirty="0"/>
          </a:p>
          <a:p>
            <a:r>
              <a:rPr lang="en-US" b="1" dirty="0" smtClean="0">
                <a:solidFill>
                  <a:srgbClr val="800000"/>
                </a:solidFill>
              </a:rPr>
              <a:t>Impact</a:t>
            </a:r>
          </a:p>
          <a:p>
            <a:pPr lvl="1"/>
            <a:r>
              <a:rPr lang="en-US" b="1" dirty="0" smtClean="0"/>
              <a:t>Consequences </a:t>
            </a:r>
            <a:r>
              <a:rPr lang="en-US" dirty="0" smtClean="0"/>
              <a:t>or</a:t>
            </a:r>
            <a:r>
              <a:rPr lang="en-US" b="1" dirty="0" smtClean="0"/>
              <a:t> effects</a:t>
            </a:r>
            <a:r>
              <a:rPr lang="en-US" dirty="0" smtClean="0"/>
              <a:t> of past occurrences on the community assets.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53300" y="1000126"/>
            <a:ext cx="1473200" cy="527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>
                <a:latin typeface="Calibri"/>
              </a:rPr>
              <a:pPr/>
              <a:t>15</a:t>
            </a:fld>
            <a:endParaRPr lang="en-US" dirty="0"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548014"/>
            <a:ext cx="8229600" cy="677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sz="19600" dirty="0">
                <a:solidFill>
                  <a:srgbClr val="17375E"/>
                </a:solidFill>
              </a:rPr>
              <a:t>Determine vulnerability + impact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99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07002"/>
            <a:ext cx="9144000" cy="793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4900" dirty="0">
                <a:solidFill>
                  <a:srgbClr val="17375E"/>
                </a:solidFill>
              </a:rPr>
              <a:t>Mitigation Strategy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575005"/>
            <a:ext cx="8555797" cy="351868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Blueprint for mitigation disaster losses</a:t>
            </a:r>
          </a:p>
          <a:p>
            <a:pPr marL="227006" indent="-457189"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State goals:</a:t>
            </a:r>
          </a:p>
          <a:p>
            <a:pPr marL="682608" lvl="1" indent="-457189" defTabSz="569899">
              <a:lnSpc>
                <a:spcPct val="120000"/>
              </a:lnSpc>
            </a:pPr>
            <a:r>
              <a:rPr lang="en-US" dirty="0"/>
              <a:t>I</a:t>
            </a:r>
            <a:r>
              <a:rPr lang="en-US" dirty="0" smtClean="0"/>
              <a:t>mprove </a:t>
            </a:r>
            <a:r>
              <a:rPr lang="en-US" b="1" dirty="0"/>
              <a:t>education</a:t>
            </a:r>
            <a:r>
              <a:rPr lang="en-US" dirty="0"/>
              <a:t> </a:t>
            </a:r>
            <a:r>
              <a:rPr lang="en-US" dirty="0" smtClean="0"/>
              <a:t>+ </a:t>
            </a:r>
            <a:r>
              <a:rPr lang="en-US" b="1" dirty="0" smtClean="0"/>
              <a:t>outreach</a:t>
            </a:r>
            <a:r>
              <a:rPr lang="en-US" dirty="0" smtClean="0"/>
              <a:t> efforts.</a:t>
            </a:r>
          </a:p>
          <a:p>
            <a:pPr marL="682608" lvl="1" indent="-457189" defTabSz="569899">
              <a:lnSpc>
                <a:spcPct val="120000"/>
              </a:lnSpc>
            </a:pPr>
            <a:r>
              <a:rPr lang="en-US" dirty="0" smtClean="0"/>
              <a:t>Improve </a:t>
            </a:r>
            <a:r>
              <a:rPr lang="en-US" b="1" dirty="0"/>
              <a:t>data </a:t>
            </a:r>
            <a:r>
              <a:rPr lang="en-US" b="1" dirty="0" smtClean="0"/>
              <a:t>collection </a:t>
            </a:r>
            <a:r>
              <a:rPr lang="en-US" dirty="0" smtClean="0"/>
              <a:t>. . . </a:t>
            </a:r>
          </a:p>
          <a:p>
            <a:pPr marL="227006" indent="-457189">
              <a:lnSpc>
                <a:spcPct val="120000"/>
              </a:lnSpc>
            </a:pPr>
            <a:r>
              <a:rPr lang="en-US" b="1" dirty="0" smtClean="0">
                <a:solidFill>
                  <a:srgbClr val="800000"/>
                </a:solidFill>
              </a:rPr>
              <a:t>Possible actions:</a:t>
            </a:r>
            <a:endParaRPr lang="en-US" b="1" dirty="0">
              <a:solidFill>
                <a:srgbClr val="800000"/>
              </a:solidFill>
            </a:endParaRPr>
          </a:p>
          <a:p>
            <a:pPr marL="682608" lvl="1" indent="-457189" defTabSz="569899">
              <a:lnSpc>
                <a:spcPct val="120000"/>
              </a:lnSpc>
            </a:pPr>
            <a:r>
              <a:rPr lang="en-US" sz="2600" dirty="0"/>
              <a:t>HM </a:t>
            </a:r>
            <a:r>
              <a:rPr lang="en-US" sz="2600" b="1" dirty="0"/>
              <a:t>workshops</a:t>
            </a:r>
            <a:r>
              <a:rPr lang="en-US" sz="2600" dirty="0"/>
              <a:t>.</a:t>
            </a:r>
          </a:p>
          <a:p>
            <a:pPr marL="682608" lvl="1" indent="-457189" defTabSz="569899">
              <a:lnSpc>
                <a:spcPct val="120000"/>
              </a:lnSpc>
            </a:pPr>
            <a:r>
              <a:rPr lang="en-US" sz="2600" dirty="0"/>
              <a:t>Mitigation </a:t>
            </a:r>
            <a:r>
              <a:rPr lang="en-US" sz="2600" b="1" dirty="0"/>
              <a:t>projects</a:t>
            </a:r>
            <a:r>
              <a:rPr lang="en-US" sz="2600" dirty="0"/>
              <a:t>.</a:t>
            </a:r>
          </a:p>
          <a:p>
            <a:pPr marL="682608" lvl="1" indent="-457189" defTabSz="569899">
              <a:lnSpc>
                <a:spcPct val="120000"/>
              </a:lnSpc>
            </a:pPr>
            <a:r>
              <a:rPr lang="en-US" sz="2600" dirty="0"/>
              <a:t>Other . . .</a:t>
            </a:r>
          </a:p>
          <a:p>
            <a:pPr marL="457189" indent="-457189">
              <a:lnSpc>
                <a:spcPct val="120000"/>
              </a:lnSpc>
            </a:pPr>
            <a:r>
              <a:rPr lang="en-US" b="1" dirty="0">
                <a:solidFill>
                  <a:srgbClr val="800000"/>
                </a:solidFill>
              </a:rPr>
              <a:t>Prioritize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/>
              <a:t>actions to guide how you implement funding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88745"/>
            <a:ext cx="9144000" cy="812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r">
              <a:defRPr/>
            </a:pPr>
            <a:r>
              <a:rPr lang="en-US" sz="4900" dirty="0">
                <a:solidFill>
                  <a:srgbClr val="17375E"/>
                </a:solidFill>
              </a:rPr>
              <a:t>Cost Effectiveness Requirement</a:t>
            </a:r>
          </a:p>
        </p:txBody>
      </p:sp>
      <p:sp>
        <p:nvSpPr>
          <p:cNvPr id="256003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800000"/>
              </a:buClr>
              <a:buSzPct val="150000"/>
              <a:buNone/>
            </a:pPr>
            <a:r>
              <a:rPr lang="en-US" b="1" dirty="0">
                <a:latin typeface="Calibri" charset="0"/>
              </a:rPr>
              <a:t>Demonstrate cost-effectiveness.</a:t>
            </a:r>
          </a:p>
          <a:p>
            <a:pPr marL="1141385" lvl="1" indent="-457189"/>
            <a:r>
              <a:rPr lang="en-US" dirty="0">
                <a:latin typeface="Calibri" charset="0"/>
                <a:ea typeface="MS PGothic" charset="0"/>
              </a:rPr>
              <a:t>Must be </a:t>
            </a:r>
            <a:r>
              <a:rPr lang="en-US" b="1" dirty="0">
                <a:latin typeface="Calibri" charset="0"/>
                <a:ea typeface="MS PGothic" charset="0"/>
              </a:rPr>
              <a:t>cost-effective </a:t>
            </a:r>
            <a:r>
              <a:rPr lang="en-US" dirty="0">
                <a:latin typeface="Calibri" charset="0"/>
                <a:ea typeface="MS PGothic" charset="0"/>
              </a:rPr>
              <a:t>+ </a:t>
            </a:r>
            <a:r>
              <a:rPr lang="en-US" b="1" dirty="0">
                <a:solidFill>
                  <a:srgbClr val="800000"/>
                </a:solidFill>
                <a:latin typeface="Calibri" charset="0"/>
                <a:ea typeface="MS PGothic" charset="0"/>
              </a:rPr>
              <a:t>substantially reduce </a:t>
            </a:r>
            <a:r>
              <a:rPr lang="en-US" dirty="0">
                <a:latin typeface="Calibri" charset="0"/>
                <a:ea typeface="MS PGothic" charset="0"/>
              </a:rPr>
              <a:t>the </a:t>
            </a:r>
            <a:r>
              <a:rPr lang="en-US" b="1" dirty="0">
                <a:latin typeface="Calibri" charset="0"/>
                <a:ea typeface="MS PGothic" charset="0"/>
              </a:rPr>
              <a:t>risk</a:t>
            </a:r>
            <a:r>
              <a:rPr lang="en-US" dirty="0">
                <a:latin typeface="Calibri" charset="0"/>
                <a:ea typeface="MS PGothic" charset="0"/>
              </a:rPr>
              <a:t> of </a:t>
            </a:r>
            <a:r>
              <a:rPr lang="en-US" i="1" dirty="0">
                <a:latin typeface="Calibri" charset="0"/>
                <a:ea typeface="MS PGothic" charset="0"/>
              </a:rPr>
              <a:t>future</a:t>
            </a:r>
            <a:r>
              <a:rPr lang="en-US" dirty="0">
                <a:latin typeface="Calibri" charset="0"/>
                <a:ea typeface="MS PGothic" charset="0"/>
              </a:rPr>
              <a:t> damage, hardship, loss or suffering resulting from a major disaster.  </a:t>
            </a:r>
          </a:p>
          <a:p>
            <a:pPr marL="1141385" lvl="1" indent="-457189"/>
            <a:r>
              <a:rPr lang="en-US" dirty="0">
                <a:latin typeface="Calibri" charset="0"/>
                <a:ea typeface="MS PGothic" charset="0"/>
              </a:rPr>
              <a:t>Should be demonstrated by performing a </a:t>
            </a:r>
            <a:r>
              <a:rPr lang="en-US" dirty="0" smtClean="0">
                <a:latin typeface="Calibri" charset="0"/>
                <a:ea typeface="MS PGothic" charset="0"/>
              </a:rPr>
              <a:t>Benefit Cost Analysis - </a:t>
            </a:r>
            <a:r>
              <a:rPr lang="en-US" b="1" dirty="0" smtClean="0">
                <a:latin typeface="Calibri" charset="0"/>
                <a:ea typeface="MS PGothic" charset="0"/>
              </a:rPr>
              <a:t>BCA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21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88745"/>
            <a:ext cx="9144000" cy="812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r">
              <a:defRPr/>
            </a:pPr>
            <a:endParaRPr lang="en-US" sz="4900" dirty="0">
              <a:solidFill>
                <a:srgbClr val="17375E"/>
              </a:solidFill>
            </a:endParaRPr>
          </a:p>
        </p:txBody>
      </p:sp>
      <p:sp>
        <p:nvSpPr>
          <p:cNvPr id="256003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800000"/>
              </a:buClr>
              <a:buSzPct val="150000"/>
              <a:buNone/>
            </a:pPr>
            <a:r>
              <a:rPr lang="en-US" sz="4900" dirty="0" smtClean="0">
                <a:solidFill>
                  <a:srgbClr val="17375E"/>
                </a:solidFill>
                <a:ea typeface="+mj-ea"/>
                <a:cs typeface="+mj-cs"/>
              </a:rPr>
              <a:t>Examples of eligible </a:t>
            </a:r>
            <a:r>
              <a:rPr lang="en-US" sz="4900" dirty="0">
                <a:solidFill>
                  <a:srgbClr val="17375E"/>
                </a:solidFill>
                <a:ea typeface="+mj-ea"/>
                <a:cs typeface="+mj-cs"/>
              </a:rPr>
              <a:t>a</a:t>
            </a:r>
            <a:r>
              <a:rPr lang="en-US" sz="4900" dirty="0" smtClean="0">
                <a:solidFill>
                  <a:srgbClr val="17375E"/>
                </a:solidFill>
                <a:ea typeface="+mj-ea"/>
                <a:cs typeface="+mj-cs"/>
              </a:rPr>
              <a:t>ctivities</a:t>
            </a:r>
            <a:endParaRPr lang="en-US" dirty="0" smtClean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457200" y="1733549"/>
            <a:ext cx="8229600" cy="677467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Elevated dwelling</a:t>
            </a:r>
          </a:p>
        </p:txBody>
      </p:sp>
      <p:pic>
        <p:nvPicPr>
          <p:cNvPr id="103426" name="Picture 4" descr="524 Oakwoo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9"/>
          <a:stretch>
            <a:fillRect/>
          </a:stretch>
        </p:blipFill>
        <p:spPr bwMode="auto">
          <a:xfrm>
            <a:off x="457200" y="2731096"/>
            <a:ext cx="84582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1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Welcome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Contact Info: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Casey Tingle </a:t>
            </a:r>
          </a:p>
          <a:p>
            <a:pPr marL="0" indent="0">
              <a:buNone/>
            </a:pPr>
            <a:r>
              <a:rPr lang="en-US" dirty="0" smtClean="0"/>
              <a:t>Assistant Deputy Director, Hazard Mitigation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c</a:t>
            </a:r>
            <a:r>
              <a:rPr lang="en-US" dirty="0" smtClean="0">
                <a:hlinkClick r:id="rId2"/>
              </a:rPr>
              <a:t>asey.tingle@la.gov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36" y="2112264"/>
            <a:ext cx="2082902" cy="7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735" y="4988721"/>
            <a:ext cx="9011265" cy="1012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-442913" y="1828800"/>
            <a:ext cx="9129713" cy="677467"/>
          </a:xfrm>
        </p:spPr>
        <p:txBody>
          <a:bodyPr rtlCol="0" anchor="t">
            <a:noAutofit/>
          </a:bodyPr>
          <a:lstStyle/>
          <a:p>
            <a:pPr>
              <a:defRPr/>
            </a:pPr>
            <a:r>
              <a:rPr lang="en-US" sz="4000" dirty="0"/>
              <a:t>             Acquisition of flood-prone property</a:t>
            </a:r>
            <a:br>
              <a:rPr lang="en-US" sz="4000" dirty="0"/>
            </a:br>
            <a:endParaRPr lang="en-US" sz="4000" i="1" dirty="0"/>
          </a:p>
        </p:txBody>
      </p:sp>
      <p:pic>
        <p:nvPicPr>
          <p:cNvPr id="130052" name="Picture 5" descr="Fast Water: bu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7"/>
          <a:stretch>
            <a:fillRect/>
          </a:stretch>
        </p:blipFill>
        <p:spPr bwMode="auto">
          <a:xfrm>
            <a:off x="454051" y="2868218"/>
            <a:ext cx="3998095" cy="31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11" descr="strawberry_fields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9" b="18437"/>
          <a:stretch>
            <a:fillRect/>
          </a:stretch>
        </p:blipFill>
        <p:spPr bwMode="auto">
          <a:xfrm>
            <a:off x="4583116" y="2868218"/>
            <a:ext cx="44281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 Box 10"/>
          <p:cNvSpPr txBox="1">
            <a:spLocks noChangeArrowheads="1"/>
          </p:cNvSpPr>
          <p:nvPr/>
        </p:nvSpPr>
        <p:spPr bwMode="auto">
          <a:xfrm>
            <a:off x="1639890" y="2440784"/>
            <a:ext cx="2681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595959"/>
                </a:solidFill>
              </a:rPr>
              <a:t>Before</a:t>
            </a:r>
          </a:p>
        </p:txBody>
      </p:sp>
      <p:sp>
        <p:nvSpPr>
          <p:cNvPr id="130055" name="Text Box 10"/>
          <p:cNvSpPr txBox="1">
            <a:spLocks noChangeArrowheads="1"/>
          </p:cNvSpPr>
          <p:nvPr/>
        </p:nvSpPr>
        <p:spPr bwMode="auto">
          <a:xfrm>
            <a:off x="4672015" y="2440784"/>
            <a:ext cx="2681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569913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69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595959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854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1700213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Calibri" charset="0"/>
              </a:rPr>
              <a:t/>
            </a:r>
            <a:br>
              <a:rPr lang="en-US" sz="3600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         </a:t>
            </a:r>
            <a:r>
              <a:rPr lang="en-US" sz="4400" dirty="0"/>
              <a:t>Storm water management</a:t>
            </a:r>
            <a:r>
              <a:rPr lang="en-US" sz="3600" dirty="0">
                <a:latin typeface="Calibri" charset="0"/>
              </a:rPr>
              <a:t/>
            </a:r>
            <a:br>
              <a:rPr lang="en-US" sz="3600" dirty="0">
                <a:latin typeface="Calibri" charset="0"/>
              </a:rPr>
            </a:br>
            <a:endParaRPr lang="en-US" sz="3600" i="1" dirty="0">
              <a:latin typeface="Calibri" charset="0"/>
            </a:endParaRPr>
          </a:p>
        </p:txBody>
      </p:sp>
      <p:sp>
        <p:nvSpPr>
          <p:cNvPr id="117763" name="Rectangle 3"/>
          <p:cNvSpPr>
            <a:spLocks noGrp="1"/>
          </p:cNvSpPr>
          <p:nvPr>
            <p:ph type="body" idx="4294967295"/>
          </p:nvPr>
        </p:nvSpPr>
        <p:spPr>
          <a:xfrm>
            <a:off x="1676400" y="2520947"/>
            <a:ext cx="7467600" cy="2778125"/>
          </a:xfrm>
        </p:spPr>
        <p:txBody>
          <a:bodyPr/>
          <a:lstStyle/>
          <a:p>
            <a:pPr marL="0">
              <a:buNone/>
              <a:defRPr/>
            </a:pPr>
            <a:r>
              <a:rPr lang="en-US" dirty="0">
                <a:ea typeface="MS PGothic" charset="0"/>
              </a:rPr>
              <a:t>Culvert </a:t>
            </a:r>
            <a:r>
              <a:rPr lang="en-US" dirty="0" smtClean="0">
                <a:ea typeface="MS PGothic" charset="0"/>
              </a:rPr>
              <a:t>upgrade</a:t>
            </a:r>
            <a:endParaRPr lang="en-US" dirty="0">
              <a:ea typeface="MS PGothic" charset="0"/>
            </a:endParaRPr>
          </a:p>
          <a:p>
            <a:pPr eaLnBrk="1" hangingPunct="1">
              <a:defRPr/>
            </a:pPr>
            <a:endParaRPr lang="en-US" dirty="0">
              <a:ea typeface="MS PGothic" charset="0"/>
            </a:endParaRPr>
          </a:p>
        </p:txBody>
      </p:sp>
      <p:pic>
        <p:nvPicPr>
          <p:cNvPr id="162820" name="Picture 5" descr="Triple-cul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3061496"/>
            <a:ext cx="7924800" cy="311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/>
          </p:cNvSpPr>
          <p:nvPr>
            <p:ph type="title"/>
          </p:nvPr>
        </p:nvSpPr>
        <p:spPr>
          <a:xfrm>
            <a:off x="524932" y="1523326"/>
            <a:ext cx="8229600" cy="67725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900" dirty="0">
                <a:latin typeface="Calibri" charset="0"/>
              </a:rPr>
              <a:t>Retrofit</a:t>
            </a:r>
            <a:r>
              <a:rPr lang="en-US" sz="2200" dirty="0">
                <a:latin typeface="Calibri" charset="0"/>
              </a:rPr>
              <a:t> (Shutter protection)</a:t>
            </a:r>
            <a:br>
              <a:rPr lang="en-US" sz="2200" dirty="0">
                <a:latin typeface="Calibri" charset="0"/>
              </a:rPr>
            </a:br>
            <a:endParaRPr lang="en-US" sz="2200" i="1" dirty="0">
              <a:latin typeface="Calibri" charset="0"/>
            </a:endParaRPr>
          </a:p>
        </p:txBody>
      </p:sp>
      <p:pic>
        <p:nvPicPr>
          <p:cNvPr id="139268" name="Picture 5" descr="Rolling%20shutters%20197%20084%20Large%20e-mail%20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2" y="2623344"/>
            <a:ext cx="8004798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Safe room - Community</a:t>
            </a:r>
          </a:p>
        </p:txBody>
      </p:sp>
      <p:pic>
        <p:nvPicPr>
          <p:cNvPr id="2314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6" y="3413523"/>
            <a:ext cx="4536100" cy="25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5" y="3413523"/>
            <a:ext cx="4303100" cy="258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8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9193" y="1037935"/>
            <a:ext cx="53948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82382"/>
            <a:ext cx="9144000" cy="775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820210" y="1969098"/>
          <a:ext cx="7472890" cy="4336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3442"/>
                <a:gridCol w="2674931"/>
                <a:gridCol w="2404517"/>
              </a:tblGrid>
              <a:tr h="374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/>
                        </a:rPr>
                        <a:t>DISASTER</a:t>
                      </a: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PUPLIC ASSISTANCE (PA) TOTAL ELIGIBLE DAMAGES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HAZARD MITIGATION (HM) LOCK-IN</a:t>
                      </a: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Hurricane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Katrina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$11,465,229,557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$1,722,818,666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Hurricane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Gustav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$773,747,138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$225,071,189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Hurricane Rita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$666,433,725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$137,903,000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Hurricane Isaac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$411,610,083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$66,975,168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Hurricane Ike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$234,423,454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$54,014,258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14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2011 Floods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$47,992,762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$2,026,125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2006 Floods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$12,948,427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2009 Flood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$8,652,405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$895,384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Tropical Storm Lee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libri"/>
                          <a:cs typeface="Arial"/>
                        </a:rPr>
                        <a:t>$7,816,226</a:t>
                      </a: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$900,000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2013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/>
                        </a:rPr>
                        <a:t>Floods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+mn-lt"/>
                          <a:cs typeface="Arial"/>
                        </a:rPr>
                        <a:t>$4,456,</a:t>
                      </a:r>
                      <a:r>
                        <a:rPr lang="en-US" sz="1600" baseline="0" dirty="0" smtClean="0">
                          <a:latin typeface="+mn-lt"/>
                          <a:cs typeface="Arial"/>
                        </a:rPr>
                        <a:t>613</a:t>
                      </a:r>
                      <a:endParaRPr lang="en-US" sz="1600" dirty="0" smtClean="0">
                        <a:latin typeface="+mn-lt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$456,668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39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800000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TOTAL</a:t>
                      </a: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Calibri"/>
                          <a:cs typeface="Arial" pitchFamily="34" charset="0"/>
                        </a:rPr>
                        <a:t>$13,663,310,390</a:t>
                      </a:r>
                      <a:endParaRPr lang="en-US" sz="2200" b="1" dirty="0">
                        <a:solidFill>
                          <a:srgbClr val="80000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i="0" u="none" strike="noStrike" dirty="0" smtClean="0"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$2,211,060,458</a:t>
                      </a:r>
                      <a:endParaRPr lang="en-US" sz="2200" b="1" dirty="0">
                        <a:solidFill>
                          <a:srgbClr val="800000"/>
                        </a:solidFill>
                        <a:effectLst/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74951" marR="74951" marT="0" marB="0" anchor="ctr">
                    <a:lnL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13682" y="6611779"/>
            <a:ext cx="42430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 smtClean="0"/>
              <a:t>SOURCE</a:t>
            </a:r>
            <a:r>
              <a:rPr lang="en-US" sz="1000" dirty="0" smtClean="0"/>
              <a:t>:  </a:t>
            </a:r>
            <a:r>
              <a:rPr lang="en-US" sz="1000" dirty="0" smtClean="0">
                <a:solidFill>
                  <a:srgbClr val="0000FF"/>
                </a:solidFill>
              </a:rPr>
              <a:t>www.louisianaPA.com </a:t>
            </a:r>
            <a:r>
              <a:rPr lang="en-US" sz="1000" dirty="0" smtClean="0"/>
              <a:t>and </a:t>
            </a:r>
            <a:r>
              <a:rPr lang="en-US" sz="1000" dirty="0" smtClean="0">
                <a:solidFill>
                  <a:srgbClr val="0000FF"/>
                </a:solidFill>
              </a:rPr>
              <a:t>www.louisianaHM.com</a:t>
            </a:r>
            <a:r>
              <a:rPr lang="en-US" sz="1000" dirty="0" smtClean="0"/>
              <a:t>, dated 1/16/15.</a:t>
            </a:r>
            <a:endParaRPr lang="en-US" sz="10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20210" y="835767"/>
            <a:ext cx="81099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22407A"/>
                </a:solidFill>
              </a:rPr>
              <a:t>Louisiana open disasters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210" y="6305981"/>
            <a:ext cx="659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NOTE: Three </a:t>
            </a:r>
            <a:r>
              <a:rPr lang="en-US" sz="1200" b="1" dirty="0" smtClean="0"/>
              <a:t>(3) </a:t>
            </a:r>
            <a:r>
              <a:rPr lang="en-US" sz="1600" b="1" dirty="0" smtClean="0"/>
              <a:t>are on FEMA’s Top 10 U.S. Disaster list: Katrina, Rita and Ike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9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defTabSz="457200"/>
            <a:r>
              <a:rPr lang="en-US" sz="4400" dirty="0">
                <a:solidFill>
                  <a:srgbClr val="22407A"/>
                </a:solidFill>
              </a:rPr>
              <a:t>By the numbers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527300"/>
          <a:ext cx="8229600" cy="2471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PUBLIC ASSISTANCE (PA)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HAZARD MITIGATION (HM)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50" dirty="0" smtClean="0">
                          <a:solidFill>
                            <a:srgbClr val="800000"/>
                          </a:solidFill>
                        </a:rPr>
                        <a:t>1,586</a:t>
                      </a:r>
                      <a:r>
                        <a:rPr lang="en-US" sz="2400" spc="-5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spc="-50" dirty="0" smtClean="0">
                          <a:solidFill>
                            <a:srgbClr val="595959"/>
                          </a:solidFill>
                        </a:rPr>
                        <a:t>obligated unique </a:t>
                      </a:r>
                      <a:r>
                        <a:rPr lang="en-US" sz="1600" spc="-50" dirty="0" err="1" smtClean="0">
                          <a:solidFill>
                            <a:srgbClr val="595959"/>
                          </a:solidFill>
                        </a:rPr>
                        <a:t>Subgrantees</a:t>
                      </a:r>
                      <a:endParaRPr lang="en-US" sz="1600" spc="-50" dirty="0" smtClean="0">
                        <a:solidFill>
                          <a:srgbClr val="59595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120</a:t>
                      </a:r>
                      <a:r>
                        <a:rPr lang="en-US" dirty="0" smtClean="0">
                          <a:solidFill>
                            <a:srgbClr val="595959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595959"/>
                          </a:solidFill>
                        </a:rPr>
                        <a:t>unique Subgrantees</a:t>
                      </a:r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35,860</a:t>
                      </a:r>
                      <a:r>
                        <a:rPr lang="en-US" sz="200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595959"/>
                          </a:solidFill>
                        </a:rPr>
                        <a:t>projects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</a:rPr>
                        <a:t>848</a:t>
                      </a:r>
                      <a:r>
                        <a:rPr lang="en-US" sz="2400" dirty="0" smtClean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595959"/>
                          </a:solidFill>
                        </a:rPr>
                        <a:t>projects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595959"/>
                          </a:solidFill>
                        </a:rPr>
                        <a:t>Over </a:t>
                      </a:r>
                      <a:r>
                        <a:rPr lang="en-US" sz="2800" b="1" dirty="0" smtClean="0">
                          <a:solidFill>
                            <a:srgbClr val="800000"/>
                          </a:solidFill>
                        </a:rPr>
                        <a:t>$13.6 billion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Federal funds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595959"/>
                          </a:solidFill>
                        </a:rPr>
                        <a:t>Over </a:t>
                      </a:r>
                      <a:r>
                        <a:rPr lang="en-US" sz="2800" b="1" dirty="0" smtClean="0">
                          <a:solidFill>
                            <a:srgbClr val="800000"/>
                          </a:solidFill>
                        </a:rPr>
                        <a:t>$2.2 billion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Federal funds</a:t>
                      </a:r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72"/>
                        </a:spcBef>
                      </a:pP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Average </a:t>
                      </a: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$1 billion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per year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or nearly</a:t>
                      </a:r>
                      <a:endParaRPr lang="en-US" sz="16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>
                        <a:spcBef>
                          <a:spcPts val="672"/>
                        </a:spcBef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$100 million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per month</a:t>
                      </a:r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13682" y="6357790"/>
            <a:ext cx="42430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 smtClean="0"/>
              <a:t>SOURCE</a:t>
            </a:r>
            <a:r>
              <a:rPr lang="en-US" sz="1000" dirty="0" smtClean="0"/>
              <a:t>:  </a:t>
            </a:r>
            <a:r>
              <a:rPr lang="en-US" sz="1000" dirty="0" smtClean="0">
                <a:solidFill>
                  <a:srgbClr val="0000FF"/>
                </a:solidFill>
              </a:rPr>
              <a:t>www.louisianaPA.com </a:t>
            </a:r>
            <a:r>
              <a:rPr lang="en-US" sz="1000" dirty="0" smtClean="0"/>
              <a:t>and </a:t>
            </a:r>
            <a:r>
              <a:rPr lang="en-US" sz="1000" dirty="0" smtClean="0">
                <a:solidFill>
                  <a:srgbClr val="0000FF"/>
                </a:solidFill>
              </a:rPr>
              <a:t>www.louisianaHM.com</a:t>
            </a:r>
            <a:r>
              <a:rPr lang="en-US" sz="1000" dirty="0" smtClean="0"/>
              <a:t>, dated 1/16/15.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129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07002"/>
            <a:ext cx="9144000" cy="793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4900" dirty="0" smtClean="0">
                <a:solidFill>
                  <a:srgbClr val="17375E"/>
                </a:solidFill>
              </a:rPr>
              <a:t>Recovery Slowdowns</a:t>
            </a:r>
            <a:endParaRPr lang="en-US" sz="4900" dirty="0">
              <a:solidFill>
                <a:srgbClr val="17375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575005"/>
            <a:ext cx="8555797" cy="35186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 smtClean="0"/>
              <a:t>Complexity – processes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 smtClean="0"/>
              <a:t>Capacity - volume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 smtClean="0"/>
              <a:t>Speed - risk </a:t>
            </a:r>
            <a:endParaRPr lang="en-US" sz="3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36" y="2575005"/>
            <a:ext cx="3560506" cy="33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defTabSz="457200" eaLnBrk="0" fontAlgn="base" hangingPunct="0">
              <a:spcAft>
                <a:spcPct val="0"/>
              </a:spcAft>
            </a:pPr>
            <a:r>
              <a:rPr lang="en-US" sz="5400" dirty="0">
                <a:solidFill>
                  <a:srgbClr val="17375E"/>
                </a:solidFill>
              </a:rPr>
              <a:t>Recovery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Recovery </a:t>
            </a:r>
            <a:r>
              <a:rPr lang="en-US" dirty="0" smtClean="0"/>
              <a:t>is complicated and collaborative </a:t>
            </a:r>
          </a:p>
          <a:p>
            <a:r>
              <a:rPr lang="en-US" dirty="0" smtClean="0"/>
              <a:t>Federal government is trying to establish a more structured and multi-layered </a:t>
            </a:r>
          </a:p>
          <a:p>
            <a:r>
              <a:rPr lang="en-US" dirty="0" smtClean="0"/>
              <a:t>Various </a:t>
            </a:r>
            <a:r>
              <a:rPr lang="en-US" dirty="0" smtClean="0"/>
              <a:t>Recovery Support Functions assigned to different agencies</a:t>
            </a:r>
          </a:p>
          <a:p>
            <a:r>
              <a:rPr lang="en-US" dirty="0" smtClean="0"/>
              <a:t>Link:  https</a:t>
            </a:r>
            <a:r>
              <a:rPr lang="en-US" dirty="0"/>
              <a:t>://</a:t>
            </a:r>
            <a:r>
              <a:rPr lang="en-US" dirty="0" smtClean="0"/>
              <a:t>www.fema.gov/national-disaster-recovery-framework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2825" y="976639"/>
            <a:ext cx="8229600" cy="7014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457200" eaLnBrk="0" fontAlgn="base" hangingPunct="0">
              <a:spcAft>
                <a:spcPct val="0"/>
              </a:spcAft>
            </a:pPr>
            <a:r>
              <a:rPr lang="en-US" sz="5400" dirty="0">
                <a:solidFill>
                  <a:srgbClr val="17375E"/>
                </a:solidFill>
              </a:rPr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450" y="2290389"/>
            <a:ext cx="8229600" cy="4440936"/>
          </a:xfrm>
        </p:spPr>
        <p:txBody>
          <a:bodyPr>
            <a:noAutofit/>
          </a:bodyPr>
          <a:lstStyle/>
          <a:p>
            <a:pPr marL="225425" indent="0">
              <a:buNone/>
            </a:pPr>
            <a:r>
              <a:rPr lang="en-US" sz="4000" dirty="0"/>
              <a:t>To </a:t>
            </a:r>
            <a:r>
              <a:rPr lang="en-US" sz="4000" b="1" dirty="0">
                <a:solidFill>
                  <a:srgbClr val="800000"/>
                </a:solidFill>
              </a:rPr>
              <a:t>lead</a:t>
            </a:r>
            <a:r>
              <a:rPr lang="en-US" sz="4000" dirty="0"/>
              <a:t> </a:t>
            </a:r>
            <a:r>
              <a:rPr lang="en-US" sz="4000" dirty="0" smtClean="0"/>
              <a:t>+ </a:t>
            </a:r>
            <a:r>
              <a:rPr lang="en-US" sz="4000" b="1" dirty="0" smtClean="0">
                <a:solidFill>
                  <a:srgbClr val="800000"/>
                </a:solidFill>
              </a:rPr>
              <a:t>support</a:t>
            </a:r>
            <a:r>
              <a:rPr lang="en-US" sz="4000" dirty="0" smtClean="0"/>
              <a:t> </a:t>
            </a:r>
            <a:r>
              <a:rPr lang="en-US" sz="4000" dirty="0"/>
              <a:t>Louisiana and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its </a:t>
            </a:r>
            <a:r>
              <a:rPr lang="en-US" sz="4000" dirty="0"/>
              <a:t>citizens in the </a:t>
            </a:r>
            <a:r>
              <a:rPr lang="en-US" sz="4000" b="1" dirty="0"/>
              <a:t>preparation</a:t>
            </a:r>
            <a:r>
              <a:rPr lang="en-US" sz="4000" dirty="0"/>
              <a:t> for, </a:t>
            </a:r>
            <a:r>
              <a:rPr lang="en-US" sz="4000" b="1" dirty="0"/>
              <a:t>response</a:t>
            </a:r>
            <a:r>
              <a:rPr lang="en-US" sz="4000" dirty="0"/>
              <a:t> to </a:t>
            </a:r>
            <a:r>
              <a:rPr lang="en-US" sz="4000" dirty="0" smtClean="0"/>
              <a:t>+ </a:t>
            </a:r>
            <a:r>
              <a:rPr lang="en-US" sz="4000" b="1" dirty="0" smtClean="0"/>
              <a:t>recovery</a:t>
            </a:r>
            <a:r>
              <a:rPr lang="en-US" sz="4000" dirty="0" smtClean="0"/>
              <a:t> </a:t>
            </a:r>
            <a:r>
              <a:rPr lang="en-US" sz="4000" dirty="0"/>
              <a:t>from all emergencies </a:t>
            </a:r>
            <a:r>
              <a:rPr lang="en-US" sz="4000" dirty="0" smtClean="0"/>
              <a:t>+ disasters.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240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-234496" y="966942"/>
            <a:ext cx="9144000" cy="6210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r">
              <a:lnSpc>
                <a:spcPct val="80000"/>
              </a:lnSpc>
              <a:defRPr sz="3800" b="0">
                <a:solidFill>
                  <a:srgbClr val="29486D"/>
                </a:solidFill>
                <a:latin typeface="+mj-lt"/>
              </a:defRPr>
            </a:lvl1pPr>
          </a:lstStyle>
          <a:p>
            <a:r>
              <a:rPr lang="en-US" sz="4000" dirty="0"/>
              <a:t>Emergency Management Cycle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34182" y="6125834"/>
            <a:ext cx="5022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Mitigation efforts are attempts to prevent hazards from developing into disasters or to reduce the effects of disasters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25254" y="1766629"/>
            <a:ext cx="4198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Emergency managers develop plans of action to manage &amp; counter their risks &amp; take action to build the necessary capabilities needed to implement such plans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0082" y="4870422"/>
            <a:ext cx="44754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Recovery efforts are primarily concerned with actions </a:t>
            </a:r>
            <a:b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that involve rebuilding destroyed property, </a:t>
            </a:r>
            <a:b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re-employment &amp; the repair of other essential infrastructure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46144" y="3825633"/>
            <a:ext cx="40558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Response includes the mobilization of necessary emergency services &amp; first responders in the disaster area 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438" y="5793495"/>
            <a:ext cx="1282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Mitigation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3503" y="1425834"/>
            <a:ext cx="1781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Preparedness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6385" y="3497616"/>
            <a:ext cx="1340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Response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9026" y="4493279"/>
            <a:ext cx="1268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Recovery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8643" y="2801757"/>
            <a:ext cx="4541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Prevention happens when property and lives are </a:t>
            </a:r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protected </a:t>
            </a: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by those that identify, deter or stop an </a:t>
            </a:r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incident </a:t>
            </a: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from occurring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28560" y="2475381"/>
            <a:ext cx="1410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Prevention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56364" y="1593635"/>
            <a:ext cx="4837971" cy="4925012"/>
            <a:chOff x="-6459029" y="-1019707"/>
            <a:chExt cx="5657476" cy="5643292"/>
          </a:xfrm>
        </p:grpSpPr>
        <p:grpSp>
          <p:nvGrpSpPr>
            <p:cNvPr id="22" name="Group 21"/>
            <p:cNvGrpSpPr/>
            <p:nvPr/>
          </p:nvGrpSpPr>
          <p:grpSpPr>
            <a:xfrm>
              <a:off x="-6459029" y="-1019707"/>
              <a:ext cx="5657476" cy="5643292"/>
              <a:chOff x="-4703825" y="2390729"/>
              <a:chExt cx="2282339" cy="227661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-4703825" y="2390729"/>
                <a:ext cx="2231975" cy="2276617"/>
                <a:chOff x="-4703825" y="2390729"/>
                <a:chExt cx="2231975" cy="2276617"/>
              </a:xfrm>
            </p:grpSpPr>
            <p:sp>
              <p:nvSpPr>
                <p:cNvPr id="156" name="Block Arc 155"/>
                <p:cNvSpPr/>
                <p:nvPr/>
              </p:nvSpPr>
              <p:spPr bwMode="auto">
                <a:xfrm rot="6434937">
                  <a:off x="-4676821" y="2488853"/>
                  <a:ext cx="2190750" cy="2166236"/>
                </a:xfrm>
                <a:prstGeom prst="blockArc">
                  <a:avLst>
                    <a:gd name="adj1" fmla="val 10800000"/>
                    <a:gd name="adj2" fmla="val 14957404"/>
                    <a:gd name="adj3" fmla="val 27184"/>
                  </a:avLst>
                </a:prstGeom>
                <a:solidFill>
                  <a:schemeClr val="accent3">
                    <a:lumMod val="50000"/>
                  </a:schemeClr>
                </a:solidFill>
                <a:ln w="317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7" name="Block Arc 156"/>
                <p:cNvSpPr/>
                <p:nvPr/>
              </p:nvSpPr>
              <p:spPr bwMode="auto">
                <a:xfrm rot="10800000">
                  <a:off x="-4703825" y="2423446"/>
                  <a:ext cx="2190750" cy="2166236"/>
                </a:xfrm>
                <a:prstGeom prst="blockArc">
                  <a:avLst>
                    <a:gd name="adj1" fmla="val 10800000"/>
                    <a:gd name="adj2" fmla="val 14957404"/>
                    <a:gd name="adj3" fmla="val 27184"/>
                  </a:avLst>
                </a:prstGeom>
                <a:solidFill>
                  <a:schemeClr val="accent1">
                    <a:lumMod val="75000"/>
                  </a:schemeClr>
                </a:solidFill>
                <a:ln w="317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8" name="Block Arc 157"/>
                <p:cNvSpPr/>
                <p:nvPr/>
              </p:nvSpPr>
              <p:spPr bwMode="auto">
                <a:xfrm rot="15134964">
                  <a:off x="-4650343" y="2402986"/>
                  <a:ext cx="2190750" cy="2166236"/>
                </a:xfrm>
                <a:prstGeom prst="blockArc">
                  <a:avLst>
                    <a:gd name="adj1" fmla="val 10800000"/>
                    <a:gd name="adj2" fmla="val 14957404"/>
                    <a:gd name="adj3" fmla="val 27184"/>
                  </a:avLst>
                </a:prstGeom>
                <a:solidFill>
                  <a:schemeClr val="accent6">
                    <a:lumMod val="50000"/>
                  </a:schemeClr>
                </a:solidFill>
                <a:ln w="3175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59" name="Block Arc 158"/>
              <p:cNvSpPr/>
              <p:nvPr/>
            </p:nvSpPr>
            <p:spPr bwMode="auto">
              <a:xfrm rot="19424140">
                <a:off x="-4612236" y="2428418"/>
                <a:ext cx="2190750" cy="2166236"/>
              </a:xfrm>
              <a:prstGeom prst="blockArc">
                <a:avLst>
                  <a:gd name="adj1" fmla="val 10800000"/>
                  <a:gd name="adj2" fmla="val 14957404"/>
                  <a:gd name="adj3" fmla="val 27184"/>
                </a:avLst>
              </a:prstGeom>
              <a:solidFill>
                <a:schemeClr val="accent2">
                  <a:lumMod val="50000"/>
                </a:schemeClr>
              </a:solidFill>
              <a:ln w="317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0" name="Block Arc 159"/>
              <p:cNvSpPr/>
              <p:nvPr/>
            </p:nvSpPr>
            <p:spPr bwMode="auto">
              <a:xfrm rot="2157875">
                <a:off x="-4631329" y="2490042"/>
                <a:ext cx="2190750" cy="2166236"/>
              </a:xfrm>
              <a:prstGeom prst="blockArc">
                <a:avLst>
                  <a:gd name="adj1" fmla="val 10800000"/>
                  <a:gd name="adj2" fmla="val 14957404"/>
                  <a:gd name="adj3" fmla="val 27184"/>
                </a:avLst>
              </a:prstGeom>
              <a:solidFill>
                <a:schemeClr val="accent4">
                  <a:lumMod val="50000"/>
                </a:schemeClr>
              </a:solidFill>
              <a:ln w="317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-6272849" y="-865385"/>
              <a:ext cx="5297643" cy="5309232"/>
              <a:chOff x="-6291898" y="-832223"/>
              <a:chExt cx="5044524" cy="5161769"/>
            </a:xfrm>
          </p:grpSpPr>
          <p:sp>
            <p:nvSpPr>
              <p:cNvPr id="124" name="Donut 123"/>
              <p:cNvSpPr/>
              <p:nvPr/>
            </p:nvSpPr>
            <p:spPr bwMode="auto">
              <a:xfrm rot="21244236">
                <a:off x="-6291898" y="-832223"/>
                <a:ext cx="5044524" cy="5161769"/>
              </a:xfrm>
              <a:prstGeom prst="donut">
                <a:avLst>
                  <a:gd name="adj" fmla="val 1976"/>
                </a:avLst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innerShdw blurRad="114300">
                  <a:prstClr val="black"/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 bwMode="auto">
              <a:xfrm rot="21244236">
                <a:off x="-6195844" y="-729510"/>
                <a:ext cx="4856966" cy="4965192"/>
              </a:xfrm>
              <a:prstGeom prst="ellipse">
                <a:avLst/>
              </a:prstGeom>
              <a:noFill/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 rot="5400000">
              <a:off x="-6722775" y="1512090"/>
              <a:ext cx="2237139" cy="668355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en-US" sz="2400" spc="300" dirty="0" smtClean="0">
                  <a:solidFill>
                    <a:schemeClr val="bg1"/>
                  </a:solidFill>
                  <a:latin typeface="+mj-lt"/>
                </a:rPr>
                <a:t>PREVENTIO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N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 rot="1132836">
              <a:off x="-5106841" y="3590689"/>
              <a:ext cx="1712328" cy="416558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+mn-lt"/>
                </a:rPr>
                <a:t>RECOVERY</a:t>
              </a:r>
              <a:endParaRPr lang="en-US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 rot="18450995">
              <a:off x="-2963488" y="2732041"/>
              <a:ext cx="2001145" cy="545431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RESPONSE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 rot="3079056">
              <a:off x="-3231323" y="286066"/>
              <a:ext cx="2196739" cy="536873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PREPARATION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 rot="20168636">
              <a:off x="-5325360" y="-320908"/>
              <a:ext cx="1932250" cy="545431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1258911"/>
                </a:avLst>
              </a:prstTxWarp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MITIGATION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 rot="213783">
              <a:off x="-5606434" y="-212938"/>
              <a:ext cx="3805707" cy="3880827"/>
              <a:chOff x="9551135" y="-329932"/>
              <a:chExt cx="3805707" cy="3880827"/>
            </a:xfrm>
          </p:grpSpPr>
          <p:sp>
            <p:nvSpPr>
              <p:cNvPr id="116" name="Bent Arrow 115"/>
              <p:cNvSpPr/>
              <p:nvPr/>
            </p:nvSpPr>
            <p:spPr bwMode="auto">
              <a:xfrm rot="14106142">
                <a:off x="10255516" y="1637910"/>
                <a:ext cx="1890148" cy="1935822"/>
              </a:xfrm>
              <a:prstGeom prst="bentArrow">
                <a:avLst>
                  <a:gd name="adj1" fmla="val 34566"/>
                  <a:gd name="adj2" fmla="val 37556"/>
                  <a:gd name="adj3" fmla="val 50000"/>
                  <a:gd name="adj4" fmla="val 50000"/>
                </a:avLst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9551135" y="-329932"/>
                <a:ext cx="3805707" cy="3656033"/>
                <a:chOff x="9551135" y="-329932"/>
                <a:chExt cx="3805707" cy="3656033"/>
              </a:xfrm>
            </p:grpSpPr>
            <p:sp>
              <p:nvSpPr>
                <p:cNvPr id="118" name="Bent Arrow 117"/>
                <p:cNvSpPr/>
                <p:nvPr/>
              </p:nvSpPr>
              <p:spPr bwMode="auto">
                <a:xfrm rot="10286058">
                  <a:off x="11340504" y="1390278"/>
                  <a:ext cx="1890147" cy="1935823"/>
                </a:xfrm>
                <a:prstGeom prst="bentArrow">
                  <a:avLst>
                    <a:gd name="adj1" fmla="val 34566"/>
                    <a:gd name="adj2" fmla="val 37556"/>
                    <a:gd name="adj3" fmla="val 50000"/>
                    <a:gd name="adj4" fmla="val 5000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19" name="Bent Arrow 118"/>
                <p:cNvSpPr/>
                <p:nvPr/>
              </p:nvSpPr>
              <p:spPr bwMode="auto">
                <a:xfrm rot="5535074">
                  <a:off x="11443857" y="191329"/>
                  <a:ext cx="1890148" cy="1935822"/>
                </a:xfrm>
                <a:prstGeom prst="bentArrow">
                  <a:avLst>
                    <a:gd name="adj1" fmla="val 34566"/>
                    <a:gd name="adj2" fmla="val 37556"/>
                    <a:gd name="adj3" fmla="val 50000"/>
                    <a:gd name="adj4" fmla="val 5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20" name="Bent Arrow 119"/>
                <p:cNvSpPr/>
                <p:nvPr/>
              </p:nvSpPr>
              <p:spPr bwMode="auto">
                <a:xfrm rot="1190915">
                  <a:off x="10368196" y="-329932"/>
                  <a:ext cx="1890147" cy="1935823"/>
                </a:xfrm>
                <a:prstGeom prst="bentArrow">
                  <a:avLst>
                    <a:gd name="adj1" fmla="val 34566"/>
                    <a:gd name="adj2" fmla="val 37556"/>
                    <a:gd name="adj3" fmla="val 50000"/>
                    <a:gd name="adj4" fmla="val 50000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21" name="Bent Arrow 120"/>
                <p:cNvSpPr/>
                <p:nvPr/>
              </p:nvSpPr>
              <p:spPr bwMode="auto">
                <a:xfrm rot="18603417">
                  <a:off x="9573973" y="606474"/>
                  <a:ext cx="1890147" cy="1935823"/>
                </a:xfrm>
                <a:prstGeom prst="bentArrow">
                  <a:avLst>
                    <a:gd name="adj1" fmla="val 34566"/>
                    <a:gd name="adj2" fmla="val 37556"/>
                    <a:gd name="adj3" fmla="val 50000"/>
                    <a:gd name="adj4" fmla="val 5000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22" name="Isosceles Triangle 121"/>
                <p:cNvSpPr/>
                <p:nvPr/>
              </p:nvSpPr>
              <p:spPr bwMode="auto">
                <a:xfrm rot="19627865">
                  <a:off x="10029127" y="1947939"/>
                  <a:ext cx="1483789" cy="906416"/>
                </a:xfrm>
                <a:prstGeom prst="triangle">
                  <a:avLst/>
                </a:prstGeom>
                <a:solidFill>
                  <a:schemeClr val="accent6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>
                  <a:off x="10417971" y="467620"/>
                  <a:ext cx="2311176" cy="2305526"/>
                </a:xfrm>
                <a:prstGeom prst="ellipse">
                  <a:avLst/>
                </a:prstGeom>
                <a:solidFill>
                  <a:schemeClr val="bg1"/>
                </a:solidFill>
                <a:ln w="3175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26" name="Group 20"/>
            <p:cNvGrpSpPr/>
            <p:nvPr/>
          </p:nvGrpSpPr>
          <p:grpSpPr>
            <a:xfrm rot="21244236">
              <a:off x="-4649677" y="718258"/>
              <a:ext cx="2129643" cy="2053064"/>
              <a:chOff x="13244393" y="-3660666"/>
              <a:chExt cx="2753354" cy="268243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41668">
                <a:off x="13244393" y="-3659031"/>
                <a:ext cx="2753354" cy="2679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8" name="Oval 127"/>
              <p:cNvSpPr/>
              <p:nvPr/>
            </p:nvSpPr>
            <p:spPr bwMode="auto">
              <a:xfrm>
                <a:off x="13257276" y="-3660666"/>
                <a:ext cx="2727589" cy="2682430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34" name="Group 133"/>
          <p:cNvGrpSpPr/>
          <p:nvPr/>
        </p:nvGrpSpPr>
        <p:grpSpPr>
          <a:xfrm>
            <a:off x="7759054" y="3474199"/>
            <a:ext cx="1312520" cy="1035368"/>
            <a:chOff x="7337364" y="1578396"/>
            <a:chExt cx="1053155" cy="830770"/>
          </a:xfrm>
        </p:grpSpPr>
        <p:sp>
          <p:nvSpPr>
            <p:cNvPr id="135" name="Explosion 1 134"/>
            <p:cNvSpPr/>
            <p:nvPr/>
          </p:nvSpPr>
          <p:spPr bwMode="auto">
            <a:xfrm>
              <a:off x="7337364" y="1578396"/>
              <a:ext cx="1053155" cy="830770"/>
            </a:xfrm>
            <a:prstGeom prst="irregularSeal1">
              <a:avLst/>
            </a:prstGeom>
            <a:solidFill>
              <a:srgbClr val="FFC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537300" y="1801950"/>
              <a:ext cx="639517" cy="3704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spc="-150" dirty="0" smtClean="0">
                  <a:latin typeface="+mj-lt"/>
                </a:rPr>
                <a:t>Event</a:t>
              </a:r>
              <a:endParaRPr lang="en-US" sz="2400" spc="-15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6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750" y="3669480"/>
            <a:ext cx="9144000" cy="1303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0950" y="1012264"/>
            <a:ext cx="8229600" cy="7014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r" defTabSz="457200" eaLnBrk="0" fontAlgn="base" hangingPunct="0">
              <a:spcAft>
                <a:spcPct val="0"/>
              </a:spcAft>
            </a:pPr>
            <a:r>
              <a:rPr lang="en-US" sz="5400" dirty="0">
                <a:solidFill>
                  <a:srgbClr val="17375E"/>
                </a:solidFill>
              </a:rPr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23" y="2099630"/>
            <a:ext cx="8229600" cy="1498600"/>
          </a:xfrm>
        </p:spPr>
        <p:txBody>
          <a:bodyPr>
            <a:noAutofit/>
          </a:bodyPr>
          <a:lstStyle/>
          <a:p>
            <a:pPr marL="747713" indent="-522288"/>
            <a:r>
              <a:rPr lang="en-US" sz="4000" spc="-30" dirty="0" smtClean="0"/>
              <a:t>Louisiana </a:t>
            </a:r>
            <a:r>
              <a:rPr lang="en-US" sz="4000" spc="-30" dirty="0"/>
              <a:t>is a </a:t>
            </a:r>
            <a:r>
              <a:rPr lang="en-US" sz="4000" b="1" spc="-30" dirty="0">
                <a:solidFill>
                  <a:srgbClr val="800000"/>
                </a:solidFill>
              </a:rPr>
              <a:t>high-risk </a:t>
            </a:r>
            <a:r>
              <a:rPr lang="en-US" sz="4000" spc="-30" dirty="0"/>
              <a:t>State for </a:t>
            </a:r>
            <a:r>
              <a:rPr lang="en-US" sz="4000" b="1" spc="-30" dirty="0"/>
              <a:t>emergency events</a:t>
            </a:r>
            <a:r>
              <a:rPr lang="en-US" sz="4000" b="1" spc="-30" dirty="0" smtClean="0"/>
              <a:t> </a:t>
            </a:r>
            <a:r>
              <a:rPr lang="en-US" sz="4000" spc="-30" dirty="0" smtClean="0"/>
              <a:t>+ </a:t>
            </a:r>
            <a:r>
              <a:rPr lang="en-US" sz="4000" b="1" spc="-30" dirty="0" smtClean="0"/>
              <a:t>disasters</a:t>
            </a:r>
            <a:r>
              <a:rPr lang="en-US" sz="4000" spc="-30" dirty="0" smtClean="0"/>
              <a:t>.</a:t>
            </a:r>
          </a:p>
        </p:txBody>
      </p:sp>
      <p:pic>
        <p:nvPicPr>
          <p:cNvPr id="9" name="Picture 2" descr="katrina-satellit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0427">
            <a:off x="3294581" y="3952733"/>
            <a:ext cx="2916917" cy="2187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239" r="5263"/>
          <a:stretch/>
        </p:blipFill>
        <p:spPr bwMode="auto">
          <a:xfrm rot="571703">
            <a:off x="5836405" y="4031479"/>
            <a:ext cx="2791741" cy="2183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965" r="-1"/>
          <a:stretch/>
        </p:blipFill>
        <p:spPr bwMode="auto">
          <a:xfrm rot="20993967">
            <a:off x="644294" y="4130010"/>
            <a:ext cx="2830448" cy="2187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2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1875" y="5387883"/>
            <a:ext cx="9144000" cy="1303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6575" y="1000389"/>
            <a:ext cx="8229600" cy="7014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457200"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7375E"/>
                </a:solidFill>
              </a:rPr>
              <a:t>Risk (Continued . . .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00" y="1910389"/>
            <a:ext cx="8229600" cy="4440936"/>
          </a:xfrm>
        </p:spPr>
        <p:txBody>
          <a:bodyPr>
            <a:noAutofit/>
          </a:bodyPr>
          <a:lstStyle/>
          <a:p>
            <a:pPr marL="796925" lvl="1" indent="-571500">
              <a:buClr>
                <a:srgbClr val="996633"/>
              </a:buClr>
              <a:buFont typeface="Wingdings" pitchFamily="2" charset="2"/>
              <a:buChar char="ü"/>
            </a:pPr>
            <a:r>
              <a:rPr lang="en-US" sz="4000" spc="-30" dirty="0"/>
              <a:t>We are home to </a:t>
            </a:r>
            <a:r>
              <a:rPr lang="en-US" sz="4000" b="1" spc="-30" dirty="0"/>
              <a:t>critical supply routes</a:t>
            </a:r>
            <a:r>
              <a:rPr lang="en-US" sz="4000" spc="-30" dirty="0"/>
              <a:t> + </a:t>
            </a:r>
            <a:r>
              <a:rPr lang="en-US" sz="4000" b="1" spc="-30" dirty="0"/>
              <a:t>energy production resources</a:t>
            </a:r>
            <a:r>
              <a:rPr lang="en-US" sz="4000" spc="-30" dirty="0"/>
              <a:t>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45325" y="61901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42B44F-5633-4473-B0F0-A889F0E53A0B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0415_gulf-shrimp-bo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251" y="4153568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0415_gulf-shrimp-boa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877" y="4153567"/>
            <a:ext cx="216635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1" y="4153564"/>
            <a:ext cx="314392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61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91" y="1278663"/>
            <a:ext cx="8229600" cy="7014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defTabSz="457200" eaLnBrk="0" fontAlgn="base" hangingPunct="0">
              <a:lnSpc>
                <a:spcPts val="4500"/>
              </a:lnSpc>
              <a:spcAft>
                <a:spcPct val="0"/>
              </a:spcAft>
            </a:pPr>
            <a:r>
              <a:rPr lang="en-US" dirty="0">
                <a:solidFill>
                  <a:srgbClr val="17375E"/>
                </a:solidFill>
              </a:rPr>
              <a:t>Louisiana coast </a:t>
            </a:r>
            <a:r>
              <a:rPr lang="en-US" dirty="0" smtClean="0">
                <a:solidFill>
                  <a:srgbClr val="17375E"/>
                </a:solidFill>
              </a:rPr>
              <a:t>-</a:t>
            </a:r>
            <a:r>
              <a:rPr lang="en-US" dirty="0">
                <a:solidFill>
                  <a:srgbClr val="17375E"/>
                </a:solidFill>
              </a:rPr>
              <a:t/>
            </a:r>
            <a:br>
              <a:rPr lang="en-US" dirty="0">
                <a:solidFill>
                  <a:srgbClr val="17375E"/>
                </a:solidFill>
              </a:rPr>
            </a:br>
            <a:r>
              <a:rPr lang="en-US" dirty="0">
                <a:solidFill>
                  <a:srgbClr val="17375E"/>
                </a:solidFill>
              </a:rPr>
              <a:t>A vulnerable area for storm surge</a:t>
            </a:r>
          </a:p>
        </p:txBody>
      </p:sp>
      <p:pic>
        <p:nvPicPr>
          <p:cNvPr id="6" name="Picture 2" descr="coastal_storm_tracks_all_line4_no_levees"/>
          <p:cNvPicPr>
            <a:picLocks noChangeAspect="1" noChangeArrowheads="1"/>
          </p:cNvPicPr>
          <p:nvPr/>
        </p:nvPicPr>
        <p:blipFill rotWithShape="1">
          <a:blip r:embed="rId3" cstate="print"/>
          <a:srcRect l="3830" t="19181" r="3770" b="19105"/>
          <a:stretch/>
        </p:blipFill>
        <p:spPr bwMode="auto">
          <a:xfrm>
            <a:off x="53975" y="2339879"/>
            <a:ext cx="9029700" cy="323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655" y="5803284"/>
            <a:ext cx="6726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All Atlantic Basin Tropical Systems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National Hurricane Center 1850 - 2007</a:t>
            </a: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533400" y="2599264"/>
            <a:ext cx="8432800" cy="2452688"/>
            <a:chOff x="351" y="1152"/>
            <a:chExt cx="5312" cy="1545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47" y="1726"/>
              <a:ext cx="117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FF"/>
                  </a:solidFill>
                  <a:latin typeface="Arial" pitchFamily="34" charset="0"/>
                </a:rPr>
                <a:t>Cameron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51" y="1441"/>
              <a:ext cx="8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pitchFamily="34" charset="0"/>
                </a:rPr>
                <a:t>Calcasieu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503" y="1909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FF"/>
                  </a:solidFill>
                  <a:latin typeface="Arial" pitchFamily="34" charset="0"/>
                </a:rPr>
                <a:t>Vermilion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 rot="-2029569">
              <a:off x="2148" y="1537"/>
              <a:ext cx="9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FF"/>
                  </a:solidFill>
                  <a:latin typeface="Arial" pitchFamily="34" charset="0"/>
                </a:rPr>
                <a:t>Iberia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511" y="2005"/>
              <a:ext cx="8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FF"/>
                  </a:solidFill>
                  <a:latin typeface="Arial" pitchFamily="34" charset="0"/>
                </a:rPr>
                <a:t>St Mary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087" y="2485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FF"/>
                  </a:solidFill>
                  <a:latin typeface="Arial" pitchFamily="34" charset="0"/>
                </a:rPr>
                <a:t>Terrebonne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 rot="2520000">
              <a:off x="3559" y="2109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FF"/>
                  </a:solidFill>
                  <a:latin typeface="Arial" pitchFamily="34" charset="0"/>
                </a:rPr>
                <a:t>Lafourche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271" y="1229"/>
              <a:ext cx="5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</a:rPr>
                <a:t>St </a:t>
              </a:r>
            </a:p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</a:rPr>
                <a:t>Martin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863" y="1707"/>
              <a:ext cx="8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pitchFamily="34" charset="0"/>
                </a:rPr>
                <a:t>St Bernard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 rot="2654166">
              <a:off x="3631" y="1842"/>
              <a:ext cx="8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dir="54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>
                  <a:solidFill>
                    <a:srgbClr val="FFFFFF"/>
                  </a:solidFill>
                  <a:latin typeface="Arial" pitchFamily="34" charset="0"/>
                </a:rPr>
                <a:t>St Charles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066" y="1199"/>
              <a:ext cx="5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</a:rPr>
                <a:t>Jeff</a:t>
              </a:r>
            </a:p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</a:rPr>
                <a:t>Davis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 rot="4971339">
              <a:off x="3772" y="1714"/>
              <a:ext cx="80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>
                  <a:solidFill>
                    <a:srgbClr val="FFFFFF"/>
                  </a:solidFill>
                  <a:latin typeface="Arial" pitchFamily="34" charset="0"/>
                </a:rPr>
                <a:t>Jefferson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 rot="3540000">
              <a:off x="1812" y="1560"/>
              <a:ext cx="80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>
                  <a:solidFill>
                    <a:srgbClr val="FFFFFF"/>
                  </a:solidFill>
                  <a:latin typeface="Arial" pitchFamily="34" charset="0"/>
                </a:rPr>
                <a:t>Lafayette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 rot="2251936">
              <a:off x="4499" y="2418"/>
              <a:ext cx="10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FF"/>
                  </a:solidFill>
                  <a:latin typeface="Arial" pitchFamily="34" charset="0"/>
                </a:rPr>
                <a:t>Plaquemines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1491" y="1200"/>
              <a:ext cx="5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FFFF"/>
                  </a:solidFill>
                  <a:latin typeface="Arial" pitchFamily="34" charset="0"/>
                </a:rPr>
                <a:t>Acadia</a:t>
              </a: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 rot="3540000">
              <a:off x="2853" y="1903"/>
              <a:ext cx="80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54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Assumption</a:t>
              </a: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 rot="2654166">
              <a:off x="2600" y="1440"/>
              <a:ext cx="8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dir="54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>
                  <a:solidFill>
                    <a:srgbClr val="FFFFFF"/>
                  </a:solidFill>
                  <a:latin typeface="Arial" pitchFamily="34" charset="0"/>
                </a:rPr>
                <a:t>Iberville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3138" y="1392"/>
              <a:ext cx="52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Ascension</a:t>
              </a: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3318" y="1560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St </a:t>
              </a:r>
            </a:p>
            <a:p>
              <a:pPr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James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3618" y="1440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St </a:t>
              </a:r>
            </a:p>
            <a:p>
              <a:pPr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John</a:t>
              </a: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4128" y="1152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Saint</a:t>
              </a:r>
            </a:p>
            <a:p>
              <a:pPr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Tammany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3378" y="1182"/>
              <a:ext cx="46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FFFFFF"/>
                  </a:solidFill>
                  <a:latin typeface="Arial" pitchFamily="34" charset="0"/>
                </a:rPr>
                <a:t>Livingston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4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5400" dirty="0">
                <a:solidFill>
                  <a:srgbClr val="17375E"/>
                </a:solidFill>
              </a:rPr>
              <a:t>What do we do?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200" dirty="0" smtClean="0"/>
              <a:t>GOHSEP is the lead agency coordinating with the </a:t>
            </a:r>
            <a:r>
              <a:rPr lang="en-US" sz="3600" b="1" spc="-30" dirty="0">
                <a:solidFill>
                  <a:srgbClr val="800000"/>
                </a:solidFill>
              </a:rPr>
              <a:t>Federal Emergency Management Agency (FEMA) </a:t>
            </a:r>
            <a:r>
              <a:rPr lang="en-US" sz="3200" dirty="0" smtClean="0"/>
              <a:t>in </a:t>
            </a:r>
            <a:r>
              <a:rPr lang="en-US" sz="3200" b="1" dirty="0" smtClean="0"/>
              <a:t>two</a:t>
            </a:r>
            <a:r>
              <a:rPr lang="en-US" sz="3200" dirty="0" smtClean="0"/>
              <a:t> critical areas:</a:t>
            </a:r>
            <a:endParaRPr lang="en-US" dirty="0" smtClean="0"/>
          </a:p>
          <a:p>
            <a:pPr lvl="1"/>
            <a:r>
              <a:rPr lang="en-US" sz="2800" dirty="0" smtClean="0"/>
              <a:t>Public Assistance Grant Program</a:t>
            </a:r>
          </a:p>
          <a:p>
            <a:pPr lvl="1"/>
            <a:r>
              <a:rPr lang="en-US" sz="2800" dirty="0" smtClean="0"/>
              <a:t>Hazard Mitigation Grant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1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1110</Words>
  <Application>Microsoft Office PowerPoint</Application>
  <PresentationFormat>On-screen Show (4:3)</PresentationFormat>
  <Paragraphs>217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ＭＳ Ｐゴシック</vt:lpstr>
      <vt:lpstr>Arial</vt:lpstr>
      <vt:lpstr>Calibri</vt:lpstr>
      <vt:lpstr>Times New Roman</vt:lpstr>
      <vt:lpstr>Wingdings</vt:lpstr>
      <vt:lpstr>1_Office Theme</vt:lpstr>
      <vt:lpstr>PowerPoint Presentation</vt:lpstr>
      <vt:lpstr>Welcome</vt:lpstr>
      <vt:lpstr>Recovery Framework</vt:lpstr>
      <vt:lpstr>Mission</vt:lpstr>
      <vt:lpstr>PowerPoint Presentation</vt:lpstr>
      <vt:lpstr>Risk</vt:lpstr>
      <vt:lpstr>Risk (Continued . . . )</vt:lpstr>
      <vt:lpstr>Louisiana coast - A vulnerable area for storm surge</vt:lpstr>
      <vt:lpstr>What do we do? </vt:lpstr>
      <vt:lpstr>Public Assistance Grant Program </vt:lpstr>
      <vt:lpstr>Hazard mitigation defined</vt:lpstr>
      <vt:lpstr>Mitigation is breaking the cycle of disaster –   damage – reconstruction – repeated damage.</vt:lpstr>
      <vt:lpstr>Hazard Mitigation Planning + Your Community  </vt:lpstr>
      <vt:lpstr> Risk Assessment: Identify Hazards </vt:lpstr>
      <vt:lpstr>PowerPoint Presentation</vt:lpstr>
      <vt:lpstr>Mitigation Strategy</vt:lpstr>
      <vt:lpstr>Cost Effectiveness Requirement</vt:lpstr>
      <vt:lpstr>PowerPoint Presentation</vt:lpstr>
      <vt:lpstr>Elevated dwelling</vt:lpstr>
      <vt:lpstr>             Acquisition of flood-prone property </vt:lpstr>
      <vt:lpstr>          Storm water management </vt:lpstr>
      <vt:lpstr>Retrofit (Shutter protection) </vt:lpstr>
      <vt:lpstr>Safe room - Community</vt:lpstr>
      <vt:lpstr>PowerPoint Presentation</vt:lpstr>
      <vt:lpstr>By the numbers</vt:lpstr>
      <vt:lpstr>Recovery Slowdowns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Tingle, Casey</dc:creator>
  <cp:lastModifiedBy>Tingle, Casey</cp:lastModifiedBy>
  <cp:revision>27</cp:revision>
  <cp:lastPrinted>2015-02-26T17:30:54Z</cp:lastPrinted>
  <dcterms:created xsi:type="dcterms:W3CDTF">2014-09-11T22:20:42Z</dcterms:created>
  <dcterms:modified xsi:type="dcterms:W3CDTF">2015-02-26T17:38:19Z</dcterms:modified>
</cp:coreProperties>
</file>