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9"/>
  </p:notesMasterIdLst>
  <p:sldIdLst>
    <p:sldId id="256" r:id="rId3"/>
    <p:sldId id="267" r:id="rId4"/>
    <p:sldId id="266" r:id="rId5"/>
    <p:sldId id="264" r:id="rId6"/>
    <p:sldId id="265" r:id="rId7"/>
    <p:sldId id="262" r:id="rId8"/>
    <p:sldId id="261" r:id="rId9"/>
    <p:sldId id="259" r:id="rId10"/>
    <p:sldId id="271" r:id="rId11"/>
    <p:sldId id="260" r:id="rId12"/>
    <p:sldId id="276" r:id="rId13"/>
    <p:sldId id="272" r:id="rId14"/>
    <p:sldId id="273" r:id="rId15"/>
    <p:sldId id="268" r:id="rId16"/>
    <p:sldId id="275" r:id="rId17"/>
    <p:sldId id="269" r:id="rId18"/>
  </p:sldIdLst>
  <p:sldSz cx="9144000" cy="6858000" type="screen4x3"/>
  <p:notesSz cx="6805613" cy="99393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73" autoAdjust="0"/>
  </p:normalViewPr>
  <p:slideViewPr>
    <p:cSldViewPr>
      <p:cViewPr varScale="1">
        <p:scale>
          <a:sx n="110" d="100"/>
          <a:sy n="110" d="100"/>
        </p:scale>
        <p:origin x="-7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976A1-09BB-4999-B549-BE3239EE37C3}" type="doc">
      <dgm:prSet loTypeId="urn:microsoft.com/office/officeart/2005/8/layout/radial1" loCatId="cycle" qsTypeId="urn:microsoft.com/office/officeart/2005/8/quickstyle/simple5" qsCatId="simple" csTypeId="urn:microsoft.com/office/officeart/2005/8/colors/accent6_5" csCatId="accent6" phldr="1"/>
      <dgm:spPr/>
      <dgm:t>
        <a:bodyPr/>
        <a:lstStyle/>
        <a:p>
          <a:endParaRPr lang="en-GB"/>
        </a:p>
      </dgm:t>
    </dgm:pt>
    <dgm:pt modelId="{4FD085B5-6FBF-49EB-A784-9420BC7FDD2F}">
      <dgm:prSet phldrT="[Text]"/>
      <dgm:spPr/>
      <dgm:t>
        <a:bodyPr/>
        <a:lstStyle/>
        <a:p>
          <a:r>
            <a:rPr lang="sv-SE" dirty="0" smtClean="0"/>
            <a:t>CVI</a:t>
          </a:r>
          <a:endParaRPr lang="en-GB" dirty="0"/>
        </a:p>
      </dgm:t>
    </dgm:pt>
    <dgm:pt modelId="{90F5D835-6430-421A-BAA3-A82EB81FC124}" type="parTrans" cxnId="{9DB1039A-174C-454C-8CB8-BC690E5D6A62}">
      <dgm:prSet/>
      <dgm:spPr/>
      <dgm:t>
        <a:bodyPr/>
        <a:lstStyle/>
        <a:p>
          <a:endParaRPr lang="en-GB"/>
        </a:p>
      </dgm:t>
    </dgm:pt>
    <dgm:pt modelId="{767EFE2E-BDFB-4478-BA54-72EE942429C3}" type="sibTrans" cxnId="{9DB1039A-174C-454C-8CB8-BC690E5D6A62}">
      <dgm:prSet/>
      <dgm:spPr/>
      <dgm:t>
        <a:bodyPr/>
        <a:lstStyle/>
        <a:p>
          <a:endParaRPr lang="en-GB"/>
        </a:p>
      </dgm:t>
    </dgm:pt>
    <dgm:pt modelId="{0FE4308B-F30E-4943-A909-DFA473D19DBF}">
      <dgm:prSet phldrT="[Text]"/>
      <dgm:spPr/>
      <dgm:t>
        <a:bodyPr/>
        <a:lstStyle/>
        <a:p>
          <a:r>
            <a:rPr lang="en-GB" noProof="0" dirty="0" smtClean="0"/>
            <a:t>Coastal Forcing CF</a:t>
          </a:r>
          <a:endParaRPr lang="en-GB" noProof="0" dirty="0"/>
        </a:p>
      </dgm:t>
    </dgm:pt>
    <dgm:pt modelId="{21DF96F6-F042-4A20-8C10-4F79866BE990}" type="parTrans" cxnId="{0E1C2F1C-C956-4D8A-8926-E19B7ED4F527}">
      <dgm:prSet/>
      <dgm:spPr/>
      <dgm:t>
        <a:bodyPr/>
        <a:lstStyle/>
        <a:p>
          <a:endParaRPr lang="en-GB"/>
        </a:p>
      </dgm:t>
    </dgm:pt>
    <dgm:pt modelId="{1CD37F1B-5D6A-4D4B-AFBF-D157D3AFF7A9}" type="sibTrans" cxnId="{0E1C2F1C-C956-4D8A-8926-E19B7ED4F527}">
      <dgm:prSet/>
      <dgm:spPr/>
      <dgm:t>
        <a:bodyPr/>
        <a:lstStyle/>
        <a:p>
          <a:endParaRPr lang="en-GB"/>
        </a:p>
      </dgm:t>
    </dgm:pt>
    <dgm:pt modelId="{AF8D72BC-4BAA-4C43-9D86-511256002CCD}">
      <dgm:prSet phldrT="[Text]"/>
      <dgm:spPr/>
      <dgm:t>
        <a:bodyPr/>
        <a:lstStyle/>
        <a:p>
          <a:r>
            <a:rPr lang="en-GB" noProof="0" dirty="0" smtClean="0"/>
            <a:t>Socio-economic SE</a:t>
          </a:r>
          <a:endParaRPr lang="en-GB" noProof="0" dirty="0"/>
        </a:p>
      </dgm:t>
    </dgm:pt>
    <dgm:pt modelId="{77BEE207-C820-46E7-957E-F5B85EC4C6F4}" type="parTrans" cxnId="{B1DF8417-0EAA-4BEA-888F-AC0DD026BE54}">
      <dgm:prSet/>
      <dgm:spPr/>
      <dgm:t>
        <a:bodyPr/>
        <a:lstStyle/>
        <a:p>
          <a:endParaRPr lang="en-GB"/>
        </a:p>
      </dgm:t>
    </dgm:pt>
    <dgm:pt modelId="{EBD51FE5-A765-4F09-834B-A5AF55CAAF7A}" type="sibTrans" cxnId="{B1DF8417-0EAA-4BEA-888F-AC0DD026BE54}">
      <dgm:prSet/>
      <dgm:spPr/>
      <dgm:t>
        <a:bodyPr/>
        <a:lstStyle/>
        <a:p>
          <a:endParaRPr lang="en-GB"/>
        </a:p>
      </dgm:t>
    </dgm:pt>
    <dgm:pt modelId="{C8F6F6AB-DD58-474A-A86B-FA7D65CFC726}">
      <dgm:prSet phldrT="[Text]"/>
      <dgm:spPr/>
      <dgm:t>
        <a:bodyPr/>
        <a:lstStyle/>
        <a:p>
          <a:r>
            <a:rPr lang="en-GB" noProof="0" dirty="0" smtClean="0"/>
            <a:t>Coastal Characteristics CC</a:t>
          </a:r>
          <a:endParaRPr lang="en-GB" noProof="0" dirty="0"/>
        </a:p>
      </dgm:t>
    </dgm:pt>
    <dgm:pt modelId="{68ADC14D-DDB1-4C6A-92AA-4B180154E628}" type="sibTrans" cxnId="{C875368F-13D8-4A9A-8E08-C2FB70D540A3}">
      <dgm:prSet/>
      <dgm:spPr/>
      <dgm:t>
        <a:bodyPr/>
        <a:lstStyle/>
        <a:p>
          <a:endParaRPr lang="en-GB"/>
        </a:p>
      </dgm:t>
    </dgm:pt>
    <dgm:pt modelId="{881D9C17-25E9-471C-95FC-31165F06D537}" type="parTrans" cxnId="{C875368F-13D8-4A9A-8E08-C2FB70D540A3}">
      <dgm:prSet/>
      <dgm:spPr/>
      <dgm:t>
        <a:bodyPr/>
        <a:lstStyle/>
        <a:p>
          <a:endParaRPr lang="en-GB"/>
        </a:p>
      </dgm:t>
    </dgm:pt>
    <dgm:pt modelId="{1CE78853-9198-49C2-BF2D-95648C675439}" type="pres">
      <dgm:prSet presAssocID="{013976A1-09BB-4999-B549-BE3239EE37C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163E9AD-8F74-4A68-ADA7-5C6CFBC910BA}" type="pres">
      <dgm:prSet presAssocID="{4FD085B5-6FBF-49EB-A784-9420BC7FDD2F}" presName="centerShape" presStyleLbl="node0" presStyleIdx="0" presStyleCnt="1" custScaleX="151845" custScaleY="142553" custLinFactNeighborX="-52691" custLinFactNeighborY="-9916"/>
      <dgm:spPr/>
      <dgm:t>
        <a:bodyPr/>
        <a:lstStyle/>
        <a:p>
          <a:endParaRPr lang="en-GB"/>
        </a:p>
      </dgm:t>
    </dgm:pt>
    <dgm:pt modelId="{63542BC0-D83D-414F-AE7B-51CBDA7FE023}" type="pres">
      <dgm:prSet presAssocID="{881D9C17-25E9-471C-95FC-31165F06D537}" presName="Name9" presStyleLbl="parChTrans1D2" presStyleIdx="0" presStyleCnt="3"/>
      <dgm:spPr/>
      <dgm:t>
        <a:bodyPr/>
        <a:lstStyle/>
        <a:p>
          <a:endParaRPr lang="en-GB"/>
        </a:p>
      </dgm:t>
    </dgm:pt>
    <dgm:pt modelId="{FF2273F8-1AB4-4F75-AC2C-1BFD51D2E484}" type="pres">
      <dgm:prSet presAssocID="{881D9C17-25E9-471C-95FC-31165F06D537}" presName="connTx" presStyleLbl="parChTrans1D2" presStyleIdx="0" presStyleCnt="3"/>
      <dgm:spPr/>
      <dgm:t>
        <a:bodyPr/>
        <a:lstStyle/>
        <a:p>
          <a:endParaRPr lang="en-GB"/>
        </a:p>
      </dgm:t>
    </dgm:pt>
    <dgm:pt modelId="{A4A6489A-761D-41E5-967F-4E48EA1A48C0}" type="pres">
      <dgm:prSet presAssocID="{C8F6F6AB-DD58-474A-A86B-FA7D65CFC726}" presName="node" presStyleLbl="node1" presStyleIdx="0" presStyleCnt="3" custScaleX="92192" custScaleY="95119" custRadScaleRad="100532" custRadScaleInc="178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EE0E38-1BCB-4B62-B0AE-529FD9713857}" type="pres">
      <dgm:prSet presAssocID="{21DF96F6-F042-4A20-8C10-4F79866BE990}" presName="Name9" presStyleLbl="parChTrans1D2" presStyleIdx="1" presStyleCnt="3"/>
      <dgm:spPr/>
      <dgm:t>
        <a:bodyPr/>
        <a:lstStyle/>
        <a:p>
          <a:endParaRPr lang="en-GB"/>
        </a:p>
      </dgm:t>
    </dgm:pt>
    <dgm:pt modelId="{4CF0EA20-4070-4D6E-9A29-B81CF97E2E1D}" type="pres">
      <dgm:prSet presAssocID="{21DF96F6-F042-4A20-8C10-4F79866BE990}" presName="connTx" presStyleLbl="parChTrans1D2" presStyleIdx="1" presStyleCnt="3"/>
      <dgm:spPr/>
      <dgm:t>
        <a:bodyPr/>
        <a:lstStyle/>
        <a:p>
          <a:endParaRPr lang="en-GB"/>
        </a:p>
      </dgm:t>
    </dgm:pt>
    <dgm:pt modelId="{64F7E0C1-A78F-42A7-A85F-E4F2DD93F0A7}" type="pres">
      <dgm:prSet presAssocID="{0FE4308B-F30E-4943-A909-DFA473D19DBF}" presName="node" presStyleLbl="node1" presStyleIdx="1" presStyleCnt="3" custScaleX="88141" custScaleY="60935" custRadScaleRad="32796" custRadScaleInc="-1423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4571FD-229A-4C59-AB68-8BD1E3815182}" type="pres">
      <dgm:prSet presAssocID="{77BEE207-C820-46E7-957E-F5B85EC4C6F4}" presName="Name9" presStyleLbl="parChTrans1D2" presStyleIdx="2" presStyleCnt="3"/>
      <dgm:spPr/>
      <dgm:t>
        <a:bodyPr/>
        <a:lstStyle/>
        <a:p>
          <a:endParaRPr lang="en-GB"/>
        </a:p>
      </dgm:t>
    </dgm:pt>
    <dgm:pt modelId="{95DDA62F-A681-43AA-99BC-F7057E182DB5}" type="pres">
      <dgm:prSet presAssocID="{77BEE207-C820-46E7-957E-F5B85EC4C6F4}" presName="connTx" presStyleLbl="parChTrans1D2" presStyleIdx="2" presStyleCnt="3"/>
      <dgm:spPr/>
      <dgm:t>
        <a:bodyPr/>
        <a:lstStyle/>
        <a:p>
          <a:endParaRPr lang="en-GB"/>
        </a:p>
      </dgm:t>
    </dgm:pt>
    <dgm:pt modelId="{E54322D2-7473-43AC-B48B-128880FC100E}" type="pres">
      <dgm:prSet presAssocID="{AF8D72BC-4BAA-4C43-9D86-511256002CCD}" presName="node" presStyleLbl="node1" presStyleIdx="2" presStyleCnt="3" custScaleX="92192" custScaleY="95119" custRadScaleRad="47729" custRadScaleInc="-1446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94F2A9-EEEA-4324-8C36-5D4E61864DD5}" type="presOf" srcId="{C8F6F6AB-DD58-474A-A86B-FA7D65CFC726}" destId="{A4A6489A-761D-41E5-967F-4E48EA1A48C0}" srcOrd="0" destOrd="0" presId="urn:microsoft.com/office/officeart/2005/8/layout/radial1"/>
    <dgm:cxn modelId="{F94BA420-936E-4CFF-975D-6174F415B442}" type="presOf" srcId="{77BEE207-C820-46E7-957E-F5B85EC4C6F4}" destId="{104571FD-229A-4C59-AB68-8BD1E3815182}" srcOrd="0" destOrd="0" presId="urn:microsoft.com/office/officeart/2005/8/layout/radial1"/>
    <dgm:cxn modelId="{8E75C50D-BF3D-4971-BBA4-99744BAAFD82}" type="presOf" srcId="{4FD085B5-6FBF-49EB-A784-9420BC7FDD2F}" destId="{5163E9AD-8F74-4A68-ADA7-5C6CFBC910BA}" srcOrd="0" destOrd="0" presId="urn:microsoft.com/office/officeart/2005/8/layout/radial1"/>
    <dgm:cxn modelId="{F7781316-E4EC-4EB6-AF6F-D38B8A0ED68A}" type="presOf" srcId="{AF8D72BC-4BAA-4C43-9D86-511256002CCD}" destId="{E54322D2-7473-43AC-B48B-128880FC100E}" srcOrd="0" destOrd="0" presId="urn:microsoft.com/office/officeart/2005/8/layout/radial1"/>
    <dgm:cxn modelId="{A17EE4AC-B4BB-490E-BD33-C6DF2A0CBD3C}" type="presOf" srcId="{0FE4308B-F30E-4943-A909-DFA473D19DBF}" destId="{64F7E0C1-A78F-42A7-A85F-E4F2DD93F0A7}" srcOrd="0" destOrd="0" presId="urn:microsoft.com/office/officeart/2005/8/layout/radial1"/>
    <dgm:cxn modelId="{B1DF8417-0EAA-4BEA-888F-AC0DD026BE54}" srcId="{4FD085B5-6FBF-49EB-A784-9420BC7FDD2F}" destId="{AF8D72BC-4BAA-4C43-9D86-511256002CCD}" srcOrd="2" destOrd="0" parTransId="{77BEE207-C820-46E7-957E-F5B85EC4C6F4}" sibTransId="{EBD51FE5-A765-4F09-834B-A5AF55CAAF7A}"/>
    <dgm:cxn modelId="{125253A2-7335-4583-B656-EE35434F6E84}" type="presOf" srcId="{21DF96F6-F042-4A20-8C10-4F79866BE990}" destId="{C3EE0E38-1BCB-4B62-B0AE-529FD9713857}" srcOrd="0" destOrd="0" presId="urn:microsoft.com/office/officeart/2005/8/layout/radial1"/>
    <dgm:cxn modelId="{F5BCBA2A-AFD0-4273-BDCC-485A180268EF}" type="presOf" srcId="{881D9C17-25E9-471C-95FC-31165F06D537}" destId="{63542BC0-D83D-414F-AE7B-51CBDA7FE023}" srcOrd="0" destOrd="0" presId="urn:microsoft.com/office/officeart/2005/8/layout/radial1"/>
    <dgm:cxn modelId="{C875368F-13D8-4A9A-8E08-C2FB70D540A3}" srcId="{4FD085B5-6FBF-49EB-A784-9420BC7FDD2F}" destId="{C8F6F6AB-DD58-474A-A86B-FA7D65CFC726}" srcOrd="0" destOrd="0" parTransId="{881D9C17-25E9-471C-95FC-31165F06D537}" sibTransId="{68ADC14D-DDB1-4C6A-92AA-4B180154E628}"/>
    <dgm:cxn modelId="{29A7DAFF-4D12-4EA1-9EC9-07995E4AF1E6}" type="presOf" srcId="{013976A1-09BB-4999-B549-BE3239EE37C3}" destId="{1CE78853-9198-49C2-BF2D-95648C675439}" srcOrd="0" destOrd="0" presId="urn:microsoft.com/office/officeart/2005/8/layout/radial1"/>
    <dgm:cxn modelId="{C43B6EA0-AFA5-402E-A7E0-62D8259730A4}" type="presOf" srcId="{77BEE207-C820-46E7-957E-F5B85EC4C6F4}" destId="{95DDA62F-A681-43AA-99BC-F7057E182DB5}" srcOrd="1" destOrd="0" presId="urn:microsoft.com/office/officeart/2005/8/layout/radial1"/>
    <dgm:cxn modelId="{9DB1039A-174C-454C-8CB8-BC690E5D6A62}" srcId="{013976A1-09BB-4999-B549-BE3239EE37C3}" destId="{4FD085B5-6FBF-49EB-A784-9420BC7FDD2F}" srcOrd="0" destOrd="0" parTransId="{90F5D835-6430-421A-BAA3-A82EB81FC124}" sibTransId="{767EFE2E-BDFB-4478-BA54-72EE942429C3}"/>
    <dgm:cxn modelId="{0E1C2F1C-C956-4D8A-8926-E19B7ED4F527}" srcId="{4FD085B5-6FBF-49EB-A784-9420BC7FDD2F}" destId="{0FE4308B-F30E-4943-A909-DFA473D19DBF}" srcOrd="1" destOrd="0" parTransId="{21DF96F6-F042-4A20-8C10-4F79866BE990}" sibTransId="{1CD37F1B-5D6A-4D4B-AFBF-D157D3AFF7A9}"/>
    <dgm:cxn modelId="{F1BDFAAA-8826-4764-A055-675CC6909503}" type="presOf" srcId="{881D9C17-25E9-471C-95FC-31165F06D537}" destId="{FF2273F8-1AB4-4F75-AC2C-1BFD51D2E484}" srcOrd="1" destOrd="0" presId="urn:microsoft.com/office/officeart/2005/8/layout/radial1"/>
    <dgm:cxn modelId="{E034E3E1-7148-4D94-802C-C491ABD29F7E}" type="presOf" srcId="{21DF96F6-F042-4A20-8C10-4F79866BE990}" destId="{4CF0EA20-4070-4D6E-9A29-B81CF97E2E1D}" srcOrd="1" destOrd="0" presId="urn:microsoft.com/office/officeart/2005/8/layout/radial1"/>
    <dgm:cxn modelId="{69548FA4-9F56-4DE0-AD57-BE300F2A17E9}" type="presParOf" srcId="{1CE78853-9198-49C2-BF2D-95648C675439}" destId="{5163E9AD-8F74-4A68-ADA7-5C6CFBC910BA}" srcOrd="0" destOrd="0" presId="urn:microsoft.com/office/officeart/2005/8/layout/radial1"/>
    <dgm:cxn modelId="{F5B17A61-72B8-4DDC-A308-958D27722A16}" type="presParOf" srcId="{1CE78853-9198-49C2-BF2D-95648C675439}" destId="{63542BC0-D83D-414F-AE7B-51CBDA7FE023}" srcOrd="1" destOrd="0" presId="urn:microsoft.com/office/officeart/2005/8/layout/radial1"/>
    <dgm:cxn modelId="{C1493C18-6863-4305-BC81-2E6FFFA8E765}" type="presParOf" srcId="{63542BC0-D83D-414F-AE7B-51CBDA7FE023}" destId="{FF2273F8-1AB4-4F75-AC2C-1BFD51D2E484}" srcOrd="0" destOrd="0" presId="urn:microsoft.com/office/officeart/2005/8/layout/radial1"/>
    <dgm:cxn modelId="{2D425046-5327-4C48-B1F6-929EC966CCDE}" type="presParOf" srcId="{1CE78853-9198-49C2-BF2D-95648C675439}" destId="{A4A6489A-761D-41E5-967F-4E48EA1A48C0}" srcOrd="2" destOrd="0" presId="urn:microsoft.com/office/officeart/2005/8/layout/radial1"/>
    <dgm:cxn modelId="{7D1E6DAB-DED7-46E0-9516-E84A338F6AAE}" type="presParOf" srcId="{1CE78853-9198-49C2-BF2D-95648C675439}" destId="{C3EE0E38-1BCB-4B62-B0AE-529FD9713857}" srcOrd="3" destOrd="0" presId="urn:microsoft.com/office/officeart/2005/8/layout/radial1"/>
    <dgm:cxn modelId="{3F90B067-77CC-4700-9B63-9C211689DD15}" type="presParOf" srcId="{C3EE0E38-1BCB-4B62-B0AE-529FD9713857}" destId="{4CF0EA20-4070-4D6E-9A29-B81CF97E2E1D}" srcOrd="0" destOrd="0" presId="urn:microsoft.com/office/officeart/2005/8/layout/radial1"/>
    <dgm:cxn modelId="{F67A0FFA-155A-4D97-8FE6-9F45C0AE6F64}" type="presParOf" srcId="{1CE78853-9198-49C2-BF2D-95648C675439}" destId="{64F7E0C1-A78F-42A7-A85F-E4F2DD93F0A7}" srcOrd="4" destOrd="0" presId="urn:microsoft.com/office/officeart/2005/8/layout/radial1"/>
    <dgm:cxn modelId="{8A829F9B-9C52-45D0-8020-0F2438A9B7D3}" type="presParOf" srcId="{1CE78853-9198-49C2-BF2D-95648C675439}" destId="{104571FD-229A-4C59-AB68-8BD1E3815182}" srcOrd="5" destOrd="0" presId="urn:microsoft.com/office/officeart/2005/8/layout/radial1"/>
    <dgm:cxn modelId="{02F51441-37AE-4419-BF37-FFF5AAF78902}" type="presParOf" srcId="{104571FD-229A-4C59-AB68-8BD1E3815182}" destId="{95DDA62F-A681-43AA-99BC-F7057E182DB5}" srcOrd="0" destOrd="0" presId="urn:microsoft.com/office/officeart/2005/8/layout/radial1"/>
    <dgm:cxn modelId="{3522D98B-E87C-4EE3-AFAA-130C5CBAA7A1}" type="presParOf" srcId="{1CE78853-9198-49C2-BF2D-95648C675439}" destId="{E54322D2-7473-43AC-B48B-128880FC100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3E9AD-8F74-4A68-ADA7-5C6CFBC910BA}">
      <dsp:nvSpPr>
        <dsp:cNvPr id="0" name=""/>
        <dsp:cNvSpPr/>
      </dsp:nvSpPr>
      <dsp:spPr>
        <a:xfrm>
          <a:off x="867898" y="1274729"/>
          <a:ext cx="2324739" cy="2182479"/>
        </a:xfrm>
        <a:prstGeom prst="ellipse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6400" kern="1200" dirty="0" smtClean="0"/>
            <a:t>CVI</a:t>
          </a:r>
          <a:endParaRPr lang="en-GB" sz="6400" kern="1200" dirty="0"/>
        </a:p>
      </dsp:txBody>
      <dsp:txXfrm>
        <a:off x="1208348" y="1594346"/>
        <a:ext cx="1643839" cy="1543245"/>
      </dsp:txXfrm>
    </dsp:sp>
    <dsp:sp modelId="{63542BC0-D83D-414F-AE7B-51CBDA7FE023}">
      <dsp:nvSpPr>
        <dsp:cNvPr id="0" name=""/>
        <dsp:cNvSpPr/>
      </dsp:nvSpPr>
      <dsp:spPr>
        <a:xfrm rot="19651471">
          <a:off x="2908104" y="1447520"/>
          <a:ext cx="1077790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1077790" y="1674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20055" y="1437318"/>
        <a:ext cx="53889" cy="53889"/>
      </dsp:txXfrm>
    </dsp:sp>
    <dsp:sp modelId="{A4A6489A-761D-41E5-967F-4E48EA1A48C0}">
      <dsp:nvSpPr>
        <dsp:cNvPr id="0" name=""/>
        <dsp:cNvSpPr/>
      </dsp:nvSpPr>
      <dsp:spPr>
        <a:xfrm>
          <a:off x="3796532" y="64489"/>
          <a:ext cx="1411454" cy="1456267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Coastal Characteristics CC</a:t>
          </a:r>
          <a:endParaRPr lang="en-GB" sz="1100" kern="1200" noProof="0" dirty="0"/>
        </a:p>
      </dsp:txBody>
      <dsp:txXfrm>
        <a:off x="4003235" y="277754"/>
        <a:ext cx="998048" cy="1029737"/>
      </dsp:txXfrm>
    </dsp:sp>
    <dsp:sp modelId="{C3EE0E38-1BCB-4B62-B0AE-529FD9713857}">
      <dsp:nvSpPr>
        <dsp:cNvPr id="0" name=""/>
        <dsp:cNvSpPr/>
      </dsp:nvSpPr>
      <dsp:spPr>
        <a:xfrm rot="21401687">
          <a:off x="3189912" y="2263782"/>
          <a:ext cx="639723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639723" y="1674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93781" y="2264532"/>
        <a:ext cx="31986" cy="31986"/>
      </dsp:txXfrm>
    </dsp:sp>
    <dsp:sp modelId="{64F7E0C1-A78F-42A7-A85F-E4F2DD93F0A7}">
      <dsp:nvSpPr>
        <dsp:cNvPr id="0" name=""/>
        <dsp:cNvSpPr/>
      </dsp:nvSpPr>
      <dsp:spPr>
        <a:xfrm>
          <a:off x="3826762" y="1756798"/>
          <a:ext cx="1349434" cy="932911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Coastal Forcing CF</a:t>
          </a:r>
          <a:endParaRPr lang="en-GB" sz="1100" kern="1200" noProof="0" dirty="0"/>
        </a:p>
      </dsp:txBody>
      <dsp:txXfrm>
        <a:off x="4024382" y="1893420"/>
        <a:ext cx="954194" cy="659667"/>
      </dsp:txXfrm>
    </dsp:sp>
    <dsp:sp modelId="{104571FD-229A-4C59-AB68-8BD1E3815182}">
      <dsp:nvSpPr>
        <dsp:cNvPr id="0" name=""/>
        <dsp:cNvSpPr/>
      </dsp:nvSpPr>
      <dsp:spPr>
        <a:xfrm rot="1572222">
          <a:off x="3010389" y="3068000"/>
          <a:ext cx="960769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960769" y="1674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466754" y="3060723"/>
        <a:ext cx="48038" cy="48038"/>
      </dsp:txXfrm>
    </dsp:sp>
    <dsp:sp modelId="{E54322D2-7473-43AC-B48B-128880FC100E}">
      <dsp:nvSpPr>
        <dsp:cNvPr id="0" name=""/>
        <dsp:cNvSpPr/>
      </dsp:nvSpPr>
      <dsp:spPr>
        <a:xfrm>
          <a:off x="3853035" y="2882211"/>
          <a:ext cx="1411454" cy="1456267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Socio-economic SE</a:t>
          </a:r>
          <a:endParaRPr lang="en-GB" sz="1100" kern="1200" noProof="0" dirty="0"/>
        </a:p>
      </dsp:txBody>
      <dsp:txXfrm>
        <a:off x="4059738" y="3095476"/>
        <a:ext cx="998048" cy="1029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altLang="en-US" dirty="0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3537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smtClean="0"/>
              <a:t>Klicka här för att ändra format på bakgrundstexten</a:t>
            </a:r>
          </a:p>
          <a:p>
            <a:pPr lvl="1"/>
            <a:r>
              <a:rPr lang="sv-SE" altLang="en-US" smtClean="0"/>
              <a:t>Nivå två</a:t>
            </a:r>
          </a:p>
          <a:p>
            <a:pPr lvl="2"/>
            <a:r>
              <a:rPr lang="sv-SE" altLang="en-US" smtClean="0"/>
              <a:t>Nivå tre</a:t>
            </a:r>
          </a:p>
          <a:p>
            <a:pPr lvl="3"/>
            <a:r>
              <a:rPr lang="sv-SE" altLang="en-US" smtClean="0"/>
              <a:t>Nivå fyra</a:t>
            </a:r>
          </a:p>
          <a:p>
            <a:pPr lvl="4"/>
            <a:r>
              <a:rPr lang="sv-SE" altLang="en-US" smtClean="0"/>
              <a:t>Nivå fem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en-US" dirty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448225-85CF-4845-A0ED-7AA1DDC49B66}" type="slidenum">
              <a:rPr lang="sv-SE" altLang="en-US"/>
              <a:pPr/>
              <a:t>‹#›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3980389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8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1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15113" y="1412875"/>
            <a:ext cx="2071687" cy="381635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95288" y="1412875"/>
            <a:ext cx="6067425" cy="38163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96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2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870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94466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01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090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93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477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5450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18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66194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356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59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49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4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3573463"/>
            <a:ext cx="403860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3573463"/>
            <a:ext cx="4038600" cy="1655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1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25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17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51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8662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dirty="0" smtClean="0"/>
              <a:t>Klicka på ikonen för att lägga till en bild</a:t>
            </a:r>
            <a:endParaRPr lang="en-GB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50483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4128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err="1" smtClean="0"/>
              <a:t>Klicka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här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för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att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ändra</a:t>
            </a:r>
            <a:r>
              <a:rPr lang="en-GB" altLang="en-US" noProof="0" dirty="0" smtClean="0"/>
              <a:t> format</a:t>
            </a:r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573463"/>
            <a:ext cx="82296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err="1" smtClean="0"/>
              <a:t>Klicka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här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för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att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ändra</a:t>
            </a:r>
            <a:r>
              <a:rPr lang="en-GB" altLang="en-US" noProof="0" dirty="0" smtClean="0"/>
              <a:t> format </a:t>
            </a:r>
            <a:r>
              <a:rPr lang="en-GB" altLang="en-US" noProof="0" dirty="0" err="1" smtClean="0"/>
              <a:t>på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bakgrundstexten</a:t>
            </a:r>
            <a:endParaRPr lang="en-GB" altLang="en-US" noProof="0" dirty="0" smtClean="0"/>
          </a:p>
        </p:txBody>
      </p:sp>
      <p:pic>
        <p:nvPicPr>
          <p:cNvPr id="1056" name="Picture 32" descr="Förslag sid 1 e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07" r="14476" b="169"/>
          <a:stretch>
            <a:fillRect/>
          </a:stretch>
        </p:blipFill>
        <p:spPr bwMode="auto">
          <a:xfrm>
            <a:off x="0" y="6156325"/>
            <a:ext cx="91440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Arial Narrow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Arial Narrow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err="1" smtClean="0"/>
              <a:t>Klicka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här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för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att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ändra</a:t>
            </a:r>
            <a:r>
              <a:rPr lang="en-GB" altLang="en-US" noProof="0" dirty="0" smtClean="0"/>
              <a:t> format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 err="1" smtClean="0"/>
              <a:t>Klicka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här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för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att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ändra</a:t>
            </a:r>
            <a:r>
              <a:rPr lang="en-GB" altLang="en-US" noProof="0" dirty="0" smtClean="0"/>
              <a:t> format </a:t>
            </a:r>
            <a:r>
              <a:rPr lang="en-GB" altLang="en-US" noProof="0" dirty="0" err="1" smtClean="0"/>
              <a:t>på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bakgrundstexten</a:t>
            </a:r>
            <a:endParaRPr lang="en-GB" altLang="en-US" noProof="0" dirty="0" smtClean="0"/>
          </a:p>
          <a:p>
            <a:pPr lvl="1"/>
            <a:r>
              <a:rPr lang="en-GB" altLang="en-US" noProof="0" dirty="0" err="1" smtClean="0"/>
              <a:t>Nivå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två</a:t>
            </a:r>
            <a:endParaRPr lang="en-GB" altLang="en-US" noProof="0" dirty="0" smtClean="0"/>
          </a:p>
          <a:p>
            <a:pPr lvl="2"/>
            <a:r>
              <a:rPr lang="en-GB" altLang="en-US" noProof="0" dirty="0" err="1" smtClean="0"/>
              <a:t>Nivå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tre</a:t>
            </a:r>
            <a:endParaRPr lang="en-GB" altLang="en-US" noProof="0" dirty="0" smtClean="0"/>
          </a:p>
          <a:p>
            <a:pPr lvl="3"/>
            <a:r>
              <a:rPr lang="en-GB" altLang="en-US" noProof="0" dirty="0" err="1" smtClean="0"/>
              <a:t>Nivå</a:t>
            </a:r>
            <a:r>
              <a:rPr lang="en-GB" altLang="en-US" noProof="0" dirty="0" smtClean="0"/>
              <a:t> </a:t>
            </a:r>
            <a:r>
              <a:rPr lang="en-GB" altLang="en-US" noProof="0" dirty="0" err="1" smtClean="0"/>
              <a:t>fyra</a:t>
            </a:r>
            <a:endParaRPr lang="en-GB" altLang="en-US" noProof="0" dirty="0" smtClean="0"/>
          </a:p>
          <a:p>
            <a:pPr lvl="4"/>
            <a:r>
              <a:rPr lang="en-GB" altLang="en-US" noProof="0" dirty="0" err="1" smtClean="0"/>
              <a:t>Nivå</a:t>
            </a:r>
            <a:r>
              <a:rPr lang="en-GB" altLang="en-US" noProof="0" dirty="0" smtClean="0"/>
              <a:t> fem</a:t>
            </a:r>
          </a:p>
        </p:txBody>
      </p:sp>
      <p:pic>
        <p:nvPicPr>
          <p:cNvPr id="8215" name="Picture 23" descr="förslag sid 2 e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76" b="366"/>
          <a:stretch>
            <a:fillRect/>
          </a:stretch>
        </p:blipFill>
        <p:spPr bwMode="auto">
          <a:xfrm>
            <a:off x="0" y="6237288"/>
            <a:ext cx="91440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316913" y="6365875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E7B67D0-0B0B-44CA-9692-9E869D7C0154}" type="slidenum">
              <a:rPr lang="sv-SE" altLang="en-US" sz="1400">
                <a:solidFill>
                  <a:schemeClr val="bg1"/>
                </a:solidFill>
                <a:latin typeface="Arial Narrow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sv-SE" altLang="en-US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Per.danielsson@swedgeo.s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2" b="815"/>
          <a:stretch/>
        </p:blipFill>
        <p:spPr bwMode="auto">
          <a:xfrm>
            <a:off x="0" y="-10211"/>
            <a:ext cx="2979101" cy="616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51920" y="548680"/>
            <a:ext cx="4896544" cy="2736303"/>
          </a:xfrm>
          <a:ln/>
        </p:spPr>
        <p:txBody>
          <a:bodyPr/>
          <a:lstStyle/>
          <a:p>
            <a:pPr algn="r"/>
            <a:r>
              <a:rPr lang="en-GB" sz="4800" dirty="0" smtClean="0"/>
              <a:t>Coastal vulnerability index</a:t>
            </a:r>
            <a:endParaRPr lang="en-GB" altLang="en-US" sz="4800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33056"/>
            <a:ext cx="7520880" cy="1152128"/>
          </a:xfrm>
          <a:ln/>
        </p:spPr>
        <p:txBody>
          <a:bodyPr/>
          <a:lstStyle/>
          <a:p>
            <a:pPr algn="r"/>
            <a:r>
              <a:rPr lang="sv-SE" altLang="en-US" dirty="0" smtClean="0"/>
              <a:t>Per Danielsson</a:t>
            </a:r>
          </a:p>
          <a:p>
            <a:pPr algn="r"/>
            <a:r>
              <a:rPr lang="sv-SE" altLang="en-US" dirty="0" smtClean="0">
                <a:hlinkClick r:id="rId4"/>
              </a:rPr>
              <a:t>per.danielsson@swedgeo.se</a:t>
            </a:r>
            <a:endParaRPr lang="sv-SE" altLang="en-US" dirty="0" smtClean="0"/>
          </a:p>
          <a:p>
            <a:pPr algn="r"/>
            <a:endParaRPr lang="en-GB" alt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157192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12" descr="Bildresultat för linkedin log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157192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 Scale CVI </a:t>
            </a:r>
            <a:endParaRPr lang="en-GB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95022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5889356" y="2448732"/>
            <a:ext cx="180690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 smtClean="0"/>
              <a:t>Ongoing erosion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 smtClean="0"/>
              <a:t>Sea defence</a:t>
            </a:r>
            <a:endParaRPr lang="en-GB" sz="1400" i="1" dirty="0"/>
          </a:p>
        </p:txBody>
      </p:sp>
      <p:sp>
        <p:nvSpPr>
          <p:cNvPr id="6" name="textruta 5"/>
          <p:cNvSpPr txBox="1"/>
          <p:nvPr/>
        </p:nvSpPr>
        <p:spPr>
          <a:xfrm>
            <a:off x="5889356" y="4409267"/>
            <a:ext cx="205537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Railways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Cultural heritage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Recreation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Conservation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sp>
        <p:nvSpPr>
          <p:cNvPr id="7" name="textruta 6"/>
          <p:cNvSpPr txBox="1"/>
          <p:nvPr/>
        </p:nvSpPr>
        <p:spPr>
          <a:xfrm>
            <a:off x="5889356" y="1697065"/>
            <a:ext cx="2204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Geology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Topography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Distance to the beach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681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for Coastal Characteristics, CC</a:t>
            </a:r>
            <a:endParaRPr lang="en-GB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841991"/>
              </p:ext>
            </p:extLst>
          </p:nvPr>
        </p:nvGraphicFramePr>
        <p:xfrm>
          <a:off x="885593" y="1988840"/>
          <a:ext cx="7679410" cy="3305600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1956998"/>
                <a:gridCol w="1734908"/>
                <a:gridCol w="1931475"/>
                <a:gridCol w="2056029"/>
              </a:tblGrid>
              <a:tr h="262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800" noProof="0" dirty="0" smtClean="0">
                          <a:effectLst/>
                        </a:rPr>
                        <a:t>Parameter/Värde</a:t>
                      </a:r>
                      <a:endParaRPr lang="sv-SE" sz="18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noProof="0" dirty="0" smtClean="0">
                          <a:effectLst/>
                        </a:rPr>
                        <a:t>1</a:t>
                      </a:r>
                      <a:endParaRPr lang="sv-SE" sz="18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noProof="0" dirty="0" smtClean="0">
                          <a:effectLst/>
                        </a:rPr>
                        <a:t>2</a:t>
                      </a:r>
                      <a:endParaRPr lang="sv-SE" sz="18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800" noProof="0" dirty="0" smtClean="0">
                          <a:effectLst/>
                        </a:rPr>
                        <a:t>3</a:t>
                      </a:r>
                      <a:endParaRPr lang="sv-SE" sz="18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3753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600" b="1" dirty="0">
                          <a:effectLst/>
                        </a:rPr>
                        <a:t>Geology</a:t>
                      </a:r>
                      <a:endParaRPr lang="en-GB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Solid material or very little sensitivity for erosion.</a:t>
                      </a:r>
                    </a:p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(solid rock, moraine, hard clay)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Medium sensitivity for erosion.</a:t>
                      </a:r>
                    </a:p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(gravel, coarse sand, </a:t>
                      </a:r>
                      <a:r>
                        <a:rPr lang="en-GB" sz="1400" b="1" dirty="0" err="1">
                          <a:effectLst/>
                        </a:rPr>
                        <a:t>silty</a:t>
                      </a:r>
                      <a:r>
                        <a:rPr lang="en-GB" sz="1400" b="1" dirty="0">
                          <a:effectLst/>
                        </a:rPr>
                        <a:t> moraine, clay silt, </a:t>
                      </a:r>
                      <a:r>
                        <a:rPr lang="en-GB" sz="1400" b="1" dirty="0" err="1">
                          <a:effectLst/>
                        </a:rPr>
                        <a:t>silty</a:t>
                      </a:r>
                      <a:r>
                        <a:rPr lang="en-GB" sz="1400" b="1" dirty="0">
                          <a:effectLst/>
                        </a:rPr>
                        <a:t> clay and peat)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Easily erodible material. </a:t>
                      </a:r>
                    </a:p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(medium and fine sand, silt and alluvium)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</a:tr>
              <a:tr h="240929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Topography /elevation (m)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&gt;3 MSL.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1-3 MSL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>
                    <a:solidFill>
                      <a:srgbClr val="CBD3E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0-1 MSL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</a:tr>
              <a:tr h="481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b="1" kern="1200" noProof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Distance</a:t>
                      </a:r>
                      <a:r>
                        <a:rPr lang="sv-SE" sz="1600" b="1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600" b="1" kern="1200" noProof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sv-SE" sz="1600" b="1" kern="1200" noProof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beach</a:t>
                      </a:r>
                      <a:endParaRPr lang="sv-SE" sz="1600" b="1" kern="1200" noProof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&gt;200</a:t>
                      </a:r>
                      <a:r>
                        <a:rPr lang="sv-SE" sz="1600" b="1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endParaRPr lang="sv-SE" sz="16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 – 200 m</a:t>
                      </a:r>
                      <a:endParaRPr lang="sv-SE" sz="16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v-SE" sz="16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– 50 m</a:t>
                      </a:r>
                      <a:endParaRPr lang="sv-SE" sz="1600" b="1" kern="1200" noProof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8186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6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Ongoing  erosion</a:t>
                      </a:r>
                    </a:p>
                  </a:txBody>
                  <a:tcPr marL="17780" marR="17780" marT="0" marB="0"/>
                </a:tc>
                <a:tc gridSpan="3">
                  <a:txBody>
                    <a:bodyPr/>
                    <a:lstStyle/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Presented as a line on the map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CBD3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1860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 defence</a:t>
                      </a:r>
                      <a:endParaRPr lang="en-GB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/>
                </a:tc>
                <a:tc gridSpan="3">
                  <a:txBody>
                    <a:bodyPr/>
                    <a:lstStyle/>
                    <a:p>
                      <a:pPr marL="0" indent="0" algn="l">
                        <a:spcAft>
                          <a:spcPts val="200"/>
                        </a:spcAft>
                      </a:pPr>
                      <a:r>
                        <a:rPr lang="en-GB" sz="1400" b="1" dirty="0">
                          <a:effectLst/>
                        </a:rPr>
                        <a:t>Presented as a line on the map</a:t>
                      </a:r>
                      <a:endParaRPr lang="en-GB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67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57" y="561788"/>
            <a:ext cx="4001223" cy="56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49" y="548680"/>
            <a:ext cx="4001134" cy="56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5" y="2501633"/>
            <a:ext cx="1698759" cy="25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427145" y="116632"/>
            <a:ext cx="45769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chemeClr val="tx2"/>
                </a:solidFill>
              </a:rPr>
              <a:t>Parameter: CC1 - geology</a:t>
            </a: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160" y="4495994"/>
            <a:ext cx="3095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2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1872208" cy="1930226"/>
          </a:xfrm>
        </p:spPr>
        <p:txBody>
          <a:bodyPr/>
          <a:lstStyle/>
          <a:p>
            <a:pPr algn="l"/>
            <a:r>
              <a:rPr lang="sv-SE" dirty="0" err="1" smtClean="0"/>
              <a:t>ArcGIS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Model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err="1" smtClean="0"/>
              <a:t>Builder</a:t>
            </a:r>
            <a:endParaRPr lang="en-GB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204" y="476672"/>
            <a:ext cx="7041796" cy="5412290"/>
          </a:xfrm>
        </p:spPr>
      </p:pic>
    </p:spTree>
    <p:extLst>
      <p:ext uri="{BB962C8B-B14F-4D97-AF65-F5344CB8AC3E}">
        <p14:creationId xmlns:p14="http://schemas.microsoft.com/office/powerpoint/2010/main" val="39457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Sub-indices</a:t>
            </a:r>
            <a:r>
              <a:rPr lang="sv-SE" dirty="0" smtClean="0"/>
              <a:t> CC och SE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61" y="1590231"/>
            <a:ext cx="3083316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19" y="1590231"/>
            <a:ext cx="367730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8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/>
          <a:lstStyle/>
          <a:p>
            <a:pPr algn="l"/>
            <a:r>
              <a:rPr lang="sv-SE" dirty="0" smtClean="0"/>
              <a:t>CVI-</a:t>
            </a:r>
            <a:r>
              <a:rPr lang="sv-SE" dirty="0" err="1" smtClean="0"/>
              <a:t>map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" b="1"/>
          <a:stretch/>
        </p:blipFill>
        <p:spPr bwMode="auto">
          <a:xfrm>
            <a:off x="3923928" y="-26088"/>
            <a:ext cx="5212536" cy="688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upp 3"/>
          <p:cNvGrpSpPr/>
          <p:nvPr/>
        </p:nvGrpSpPr>
        <p:grpSpPr>
          <a:xfrm>
            <a:off x="1519660" y="548680"/>
            <a:ext cx="7616166" cy="5589779"/>
            <a:chOff x="1107310" y="1759789"/>
            <a:chExt cx="6929381" cy="508572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8"/>
            <a:stretch/>
          </p:blipFill>
          <p:spPr bwMode="auto">
            <a:xfrm>
              <a:off x="1107310" y="1759789"/>
              <a:ext cx="6929381" cy="508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486"/>
            <a:stretch/>
          </p:blipFill>
          <p:spPr bwMode="auto">
            <a:xfrm>
              <a:off x="1115616" y="1811547"/>
              <a:ext cx="4284952" cy="4692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2002234"/>
          </a:xfrm>
        </p:spPr>
        <p:txBody>
          <a:bodyPr/>
          <a:lstStyle/>
          <a:p>
            <a:pPr algn="l"/>
            <a:r>
              <a:rPr lang="en-GB" dirty="0" smtClean="0"/>
              <a:t>Interactive Web Map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1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3" r="6844" b="14655"/>
          <a:stretch/>
        </p:blipFill>
        <p:spPr>
          <a:xfrm rot="909896">
            <a:off x="1126002" y="99636"/>
            <a:ext cx="6904500" cy="6434807"/>
          </a:xfrm>
        </p:spPr>
      </p:pic>
    </p:spTree>
    <p:extLst>
      <p:ext uri="{BB962C8B-B14F-4D97-AF65-F5344CB8AC3E}">
        <p14:creationId xmlns:p14="http://schemas.microsoft.com/office/powerpoint/2010/main" val="15323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152">
            <a:off x="1125402" y="149996"/>
            <a:ext cx="7200000" cy="631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3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4458">
            <a:off x="657225" y="690563"/>
            <a:ext cx="782955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0"/>
            <a:ext cx="54292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5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0615">
            <a:off x="776288" y="738188"/>
            <a:ext cx="759142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5969">
            <a:off x="1714806" y="-263128"/>
            <a:ext cx="6115839" cy="724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6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 Scale CVI</a:t>
            </a:r>
            <a:endParaRPr lang="en-GB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844" y="2463799"/>
            <a:ext cx="4275156" cy="279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199" y="1600200"/>
            <a:ext cx="7069667" cy="4525963"/>
          </a:xfrm>
        </p:spPr>
        <p:txBody>
          <a:bodyPr/>
          <a:lstStyle/>
          <a:p>
            <a:r>
              <a:rPr lang="en-GB" dirty="0" smtClean="0"/>
              <a:t>Multi Scale CVI, </a:t>
            </a:r>
            <a:r>
              <a:rPr lang="en-GB" i="1" dirty="0" smtClean="0"/>
              <a:t>A Cooper and S. </a:t>
            </a:r>
            <a:r>
              <a:rPr lang="en-GB" i="1" dirty="0" smtClean="0"/>
              <a:t>McLaughlin, </a:t>
            </a:r>
            <a:r>
              <a:rPr lang="en-GB" sz="1800" i="1" dirty="0" smtClean="0"/>
              <a:t>(University of Ulster, N. Ireland)</a:t>
            </a:r>
            <a:endParaRPr lang="en-GB" sz="1800" i="1" dirty="0" smtClean="0"/>
          </a:p>
          <a:p>
            <a:endParaRPr lang="en-GB" dirty="0" smtClean="0"/>
          </a:p>
          <a:p>
            <a:r>
              <a:rPr lang="en-GB" dirty="0" smtClean="0"/>
              <a:t>Work in different scales</a:t>
            </a:r>
          </a:p>
          <a:p>
            <a:pPr lvl="1"/>
            <a:r>
              <a:rPr lang="en-GB" dirty="0" smtClean="0"/>
              <a:t>National level</a:t>
            </a:r>
          </a:p>
          <a:p>
            <a:pPr lvl="1"/>
            <a:r>
              <a:rPr lang="en-GB" dirty="0" smtClean="0"/>
              <a:t>Regional level</a:t>
            </a:r>
          </a:p>
          <a:p>
            <a:pPr lvl="1"/>
            <a:r>
              <a:rPr lang="en-GB" dirty="0" smtClean="0"/>
              <a:t>Local level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Different parameters at different scale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9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 Scale CVI</a:t>
            </a:r>
            <a:endParaRPr lang="en-GB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95" y="1303675"/>
            <a:ext cx="7500011" cy="490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1131376" y="1875295"/>
            <a:ext cx="1627322" cy="263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ktangel 6"/>
          <p:cNvSpPr/>
          <p:nvPr/>
        </p:nvSpPr>
        <p:spPr>
          <a:xfrm>
            <a:off x="1131376" y="2650211"/>
            <a:ext cx="1627322" cy="263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ktangel 7"/>
          <p:cNvSpPr/>
          <p:nvPr/>
        </p:nvSpPr>
        <p:spPr>
          <a:xfrm>
            <a:off x="3107410" y="4510007"/>
            <a:ext cx="1627322" cy="263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3107409" y="4773478"/>
            <a:ext cx="2038027" cy="263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ktangel 9"/>
          <p:cNvSpPr/>
          <p:nvPr/>
        </p:nvSpPr>
        <p:spPr>
          <a:xfrm>
            <a:off x="3107410" y="5036950"/>
            <a:ext cx="1627322" cy="263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ktangel 10"/>
          <p:cNvSpPr/>
          <p:nvPr/>
        </p:nvSpPr>
        <p:spPr>
          <a:xfrm>
            <a:off x="3107410" y="5308170"/>
            <a:ext cx="1627322" cy="263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ktangel 11"/>
          <p:cNvSpPr/>
          <p:nvPr/>
        </p:nvSpPr>
        <p:spPr>
          <a:xfrm>
            <a:off x="3107410" y="5827363"/>
            <a:ext cx="2286000" cy="263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7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 Scale CVI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marL="0" indent="0">
              <a:buNone/>
            </a:pPr>
            <a:r>
              <a:rPr lang="en-GB" sz="3600" dirty="0" smtClean="0"/>
              <a:t>Vulnerability = </a:t>
            </a:r>
            <a:r>
              <a:rPr lang="en-GB" sz="3600" i="1" dirty="0" smtClean="0">
                <a:latin typeface="Calibri" panose="020F0502020204030204" pitchFamily="34" charset="0"/>
              </a:rPr>
              <a:t>f</a:t>
            </a:r>
            <a:r>
              <a:rPr lang="en-GB" sz="3600" dirty="0" smtClean="0"/>
              <a:t> coastal characteristics + coastal forcing + socio-economic</a:t>
            </a:r>
          </a:p>
          <a:p>
            <a:pPr marL="0" indent="0">
              <a:buNone/>
            </a:pPr>
            <a:endParaRPr lang="sv-SE" sz="3600" dirty="0"/>
          </a:p>
          <a:p>
            <a:pPr marL="0" indent="0">
              <a:buNone/>
            </a:pPr>
            <a:endParaRPr lang="en-GB" sz="3600" dirty="0" smtClean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825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l eng">
  <a:themeElements>
    <a:clrScheme name="Egen OH-mall eng 15">
      <a:dk1>
        <a:srgbClr val="333333"/>
      </a:dk1>
      <a:lt1>
        <a:srgbClr val="FFFFFF"/>
      </a:lt1>
      <a:dk2>
        <a:srgbClr val="0066CC"/>
      </a:dk2>
      <a:lt2>
        <a:srgbClr val="DDDDDD"/>
      </a:lt2>
      <a:accent1>
        <a:srgbClr val="85DA46"/>
      </a:accent1>
      <a:accent2>
        <a:srgbClr val="0066CC"/>
      </a:accent2>
      <a:accent3>
        <a:srgbClr val="FFFFFF"/>
      </a:accent3>
      <a:accent4>
        <a:srgbClr val="2A2A2A"/>
      </a:accent4>
      <a:accent5>
        <a:srgbClr val="C2EAB0"/>
      </a:accent5>
      <a:accent6>
        <a:srgbClr val="005CB9"/>
      </a:accent6>
      <a:hlink>
        <a:srgbClr val="336699"/>
      </a:hlink>
      <a:folHlink>
        <a:srgbClr val="FF9900"/>
      </a:folHlink>
    </a:clrScheme>
    <a:fontScheme name="Egen OH-mall e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gen OH-mall e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 OH-mall e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 OH-mall e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 OH-mall e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 OH-mall e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 OH-mall e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 OH-mall e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 OH-mall e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 OH-mall e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 OH-mall e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 OH-mall e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 OH-mall e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gen OH-mall eng 13">
        <a:dk1>
          <a:srgbClr val="808080"/>
        </a:dk1>
        <a:lt1>
          <a:srgbClr val="FFFFFF"/>
        </a:lt1>
        <a:dk2>
          <a:srgbClr val="000000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 OH-mall eng 14">
        <a:dk1>
          <a:srgbClr val="808080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gen OH-mall eng 15">
        <a:dk1>
          <a:srgbClr val="333333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2A2A2A"/>
        </a:accent4>
        <a:accent5>
          <a:srgbClr val="C2EAB0"/>
        </a:accent5>
        <a:accent6>
          <a:srgbClr val="005CB9"/>
        </a:accent6>
        <a:hlink>
          <a:srgbClr val="33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">
  <a:themeElements>
    <a:clrScheme name="1_default 15">
      <a:dk1>
        <a:srgbClr val="333333"/>
      </a:dk1>
      <a:lt1>
        <a:srgbClr val="FFFFFF"/>
      </a:lt1>
      <a:dk2>
        <a:srgbClr val="0066CC"/>
      </a:dk2>
      <a:lt2>
        <a:srgbClr val="DDDDDD"/>
      </a:lt2>
      <a:accent1>
        <a:srgbClr val="85DA46"/>
      </a:accent1>
      <a:accent2>
        <a:srgbClr val="0066CC"/>
      </a:accent2>
      <a:accent3>
        <a:srgbClr val="FFFFFF"/>
      </a:accent3>
      <a:accent4>
        <a:srgbClr val="2A2A2A"/>
      </a:accent4>
      <a:accent5>
        <a:srgbClr val="C2EAB0"/>
      </a:accent5>
      <a:accent6>
        <a:srgbClr val="005CB9"/>
      </a:accent6>
      <a:hlink>
        <a:srgbClr val="336699"/>
      </a:hlink>
      <a:folHlink>
        <a:srgbClr val="FF9900"/>
      </a:folHlink>
    </a:clrScheme>
    <a:fontScheme name="1_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13">
        <a:dk1>
          <a:srgbClr val="808080"/>
        </a:dk1>
        <a:lt1>
          <a:srgbClr val="FFFFFF"/>
        </a:lt1>
        <a:dk2>
          <a:srgbClr val="000000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4">
        <a:dk1>
          <a:srgbClr val="808080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6C6C6C"/>
        </a:accent4>
        <a:accent5>
          <a:srgbClr val="C2EAB0"/>
        </a:accent5>
        <a:accent6>
          <a:srgbClr val="005CB9"/>
        </a:accent6>
        <a:hlink>
          <a:srgbClr val="0099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15">
        <a:dk1>
          <a:srgbClr val="333333"/>
        </a:dk1>
        <a:lt1>
          <a:srgbClr val="FFFFFF"/>
        </a:lt1>
        <a:dk2>
          <a:srgbClr val="0066CC"/>
        </a:dk2>
        <a:lt2>
          <a:srgbClr val="DDDDDD"/>
        </a:lt2>
        <a:accent1>
          <a:srgbClr val="85DA46"/>
        </a:accent1>
        <a:accent2>
          <a:srgbClr val="0066CC"/>
        </a:accent2>
        <a:accent3>
          <a:srgbClr val="FFFFFF"/>
        </a:accent3>
        <a:accent4>
          <a:srgbClr val="2A2A2A"/>
        </a:accent4>
        <a:accent5>
          <a:srgbClr val="C2EAB0"/>
        </a:accent5>
        <a:accent6>
          <a:srgbClr val="005CB9"/>
        </a:accent6>
        <a:hlink>
          <a:srgbClr val="336699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gen OH-mall eng 15">
    <a:dk1>
      <a:srgbClr val="333333"/>
    </a:dk1>
    <a:lt1>
      <a:srgbClr val="FFFFFF"/>
    </a:lt1>
    <a:dk2>
      <a:srgbClr val="0066CC"/>
    </a:dk2>
    <a:lt2>
      <a:srgbClr val="DDDDDD"/>
    </a:lt2>
    <a:accent1>
      <a:srgbClr val="85DA46"/>
    </a:accent1>
    <a:accent2>
      <a:srgbClr val="0066CC"/>
    </a:accent2>
    <a:accent3>
      <a:srgbClr val="FFFFFF"/>
    </a:accent3>
    <a:accent4>
      <a:srgbClr val="2A2A2A"/>
    </a:accent4>
    <a:accent5>
      <a:srgbClr val="C2EAB0"/>
    </a:accent5>
    <a:accent6>
      <a:srgbClr val="005CB9"/>
    </a:accent6>
    <a:hlink>
      <a:srgbClr val="336699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Mall eng</Template>
  <TotalTime>141</TotalTime>
  <Words>217</Words>
  <Application>Microsoft Office PowerPoint</Application>
  <PresentationFormat>Bildspel på skärmen (4:3)</PresentationFormat>
  <Paragraphs>62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16</vt:i4>
      </vt:variant>
    </vt:vector>
  </HeadingPairs>
  <TitlesOfParts>
    <vt:vector size="18" baseType="lpstr">
      <vt:lpstr>Mall eng</vt:lpstr>
      <vt:lpstr>1_default</vt:lpstr>
      <vt:lpstr>Coastal vulnerability index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Multi Scale CVI</vt:lpstr>
      <vt:lpstr>Multi Scale CVI</vt:lpstr>
      <vt:lpstr>Multi Scale CVI</vt:lpstr>
      <vt:lpstr>Multi Scale CVI </vt:lpstr>
      <vt:lpstr>Value for Coastal Characteristics, CC</vt:lpstr>
      <vt:lpstr>PowerPoint-presentation</vt:lpstr>
      <vt:lpstr>ArcGIS  Model  Builder</vt:lpstr>
      <vt:lpstr>Sub-indices CC och SE</vt:lpstr>
      <vt:lpstr>CVI-map</vt:lpstr>
      <vt:lpstr>Interactive Web Map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Coastal vulnerability index</dc:title>
  <dc:creator>Per Danielsson</dc:creator>
  <cp:lastModifiedBy>Per Danielsson</cp:lastModifiedBy>
  <cp:revision>16</cp:revision>
  <dcterms:created xsi:type="dcterms:W3CDTF">2015-05-20T09:52:15Z</dcterms:created>
  <dcterms:modified xsi:type="dcterms:W3CDTF">2015-05-26T07:46:37Z</dcterms:modified>
</cp:coreProperties>
</file>