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2" r:id="rId5"/>
  </p:sldMasterIdLst>
  <p:notesMasterIdLst>
    <p:notesMasterId r:id="rId20"/>
  </p:notesMasterIdLst>
  <p:handoutMasterIdLst>
    <p:handoutMasterId r:id="rId21"/>
  </p:handoutMasterIdLst>
  <p:sldIdLst>
    <p:sldId id="269" r:id="rId6"/>
    <p:sldId id="268" r:id="rId7"/>
    <p:sldId id="281" r:id="rId8"/>
    <p:sldId id="284" r:id="rId9"/>
    <p:sldId id="282" r:id="rId10"/>
    <p:sldId id="263" r:id="rId11"/>
    <p:sldId id="285" r:id="rId12"/>
    <p:sldId id="272" r:id="rId13"/>
    <p:sldId id="273" r:id="rId14"/>
    <p:sldId id="274" r:id="rId15"/>
    <p:sldId id="280" r:id="rId16"/>
    <p:sldId id="278" r:id="rId17"/>
    <p:sldId id="275" r:id="rId18"/>
    <p:sldId id="264" r:id="rId19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9" autoAdjust="0"/>
    <p:restoredTop sz="81420" autoAdjust="0"/>
  </p:normalViewPr>
  <p:slideViewPr>
    <p:cSldViewPr snapToGrid="0">
      <p:cViewPr varScale="1">
        <p:scale>
          <a:sx n="95" d="100"/>
          <a:sy n="95" d="100"/>
        </p:scale>
        <p:origin x="27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226" d="100"/>
          <a:sy n="226" d="100"/>
        </p:scale>
        <p:origin x="564" y="-27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kalkylblad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665393360505743E-2"/>
          <c:y val="3.2709210063682832E-2"/>
          <c:w val="0.89394796386941011"/>
          <c:h val="0.73596069683243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Havsnivåhöjning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invertIfNegative val="0"/>
          <c:cat>
            <c:strRef>
              <c:f>Blad1!$A$2:$A$17</c:f>
              <c:strCache>
                <c:ptCount val="16"/>
                <c:pt idx="0">
                  <c:v>2000</c:v>
                </c:pt>
                <c:pt idx="2">
                  <c:v>         Byggnation 2018 - 2028</c:v>
                </c:pt>
                <c:pt idx="10">
                  <c:v>2100</c:v>
                </c:pt>
                <c:pt idx="15">
                  <c:v>2150</c:v>
                </c:pt>
              </c:strCache>
            </c:strRef>
          </c:cat>
          <c:val>
            <c:numRef>
              <c:f>Blad1!$B$2:$B$17</c:f>
              <c:numCache>
                <c:formatCode>General</c:formatCode>
                <c:ptCount val="16"/>
                <c:pt idx="2">
                  <c:v>0</c:v>
                </c:pt>
                <c:pt idx="6">
                  <c:v>0</c:v>
                </c:pt>
                <c:pt idx="10">
                  <c:v>1</c:v>
                </c:pt>
                <c:pt idx="15">
                  <c:v>2</c:v>
                </c:pt>
              </c:numCache>
            </c:numRef>
          </c:val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Variationer i dagens klimat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Blad1!$A$2:$A$17</c:f>
              <c:strCache>
                <c:ptCount val="16"/>
                <c:pt idx="0">
                  <c:v>2000</c:v>
                </c:pt>
                <c:pt idx="2">
                  <c:v>         Byggnation 2018 - 2028</c:v>
                </c:pt>
                <c:pt idx="10">
                  <c:v>2100</c:v>
                </c:pt>
                <c:pt idx="15">
                  <c:v>2150</c:v>
                </c:pt>
              </c:strCache>
            </c:strRef>
          </c:cat>
          <c:val>
            <c:numRef>
              <c:f>Blad1!$C$2:$C$17</c:f>
              <c:numCache>
                <c:formatCode>General</c:formatCode>
                <c:ptCount val="16"/>
                <c:pt idx="2">
                  <c:v>2</c:v>
                </c:pt>
                <c:pt idx="10">
                  <c:v>2</c:v>
                </c:pt>
                <c:pt idx="15">
                  <c:v>2</c:v>
                </c:pt>
              </c:numCache>
            </c:numRef>
          </c:val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Generell osäkerhetsnivå</c:v>
                </c:pt>
              </c:strCache>
            </c:strRef>
          </c:tx>
          <c:spPr>
            <a:solidFill>
              <a:srgbClr val="00B050"/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Blad1!$A$2:$A$17</c:f>
              <c:strCache>
                <c:ptCount val="16"/>
                <c:pt idx="0">
                  <c:v>2000</c:v>
                </c:pt>
                <c:pt idx="2">
                  <c:v>         Byggnation 2018 - 2028</c:v>
                </c:pt>
                <c:pt idx="10">
                  <c:v>2100</c:v>
                </c:pt>
                <c:pt idx="15">
                  <c:v>2150</c:v>
                </c:pt>
              </c:strCache>
            </c:strRef>
          </c:cat>
          <c:val>
            <c:numRef>
              <c:f>Blad1!$D$2:$D$17</c:f>
              <c:numCache>
                <c:formatCode>General</c:formatCode>
                <c:ptCount val="16"/>
                <c:pt idx="2">
                  <c:v>0.5</c:v>
                </c:pt>
                <c:pt idx="10">
                  <c:v>0.5</c:v>
                </c:pt>
                <c:pt idx="15">
                  <c:v>0.5</c:v>
                </c:pt>
              </c:numCache>
            </c:numRef>
          </c:val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Högt scenario</c:v>
                </c:pt>
              </c:strCache>
            </c:strRef>
          </c:tx>
          <c:spPr>
            <a:solidFill>
              <a:srgbClr val="FFC000"/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Blad1!$A$2:$A$17</c:f>
              <c:strCache>
                <c:ptCount val="16"/>
                <c:pt idx="0">
                  <c:v>2000</c:v>
                </c:pt>
                <c:pt idx="2">
                  <c:v>         Byggnation 2018 - 2028</c:v>
                </c:pt>
                <c:pt idx="10">
                  <c:v>2100</c:v>
                </c:pt>
                <c:pt idx="15">
                  <c:v>2150</c:v>
                </c:pt>
              </c:strCache>
            </c:strRef>
          </c:cat>
          <c:val>
            <c:numRef>
              <c:f>Blad1!$E$2:$E$17</c:f>
              <c:numCache>
                <c:formatCode>General</c:formatCode>
                <c:ptCount val="16"/>
                <c:pt idx="10">
                  <c:v>0.5</c:v>
                </c:pt>
                <c:pt idx="1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3956376"/>
        <c:axId val="263956768"/>
      </c:barChart>
      <c:catAx>
        <c:axId val="263956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3956768"/>
        <c:crosses val="autoZero"/>
        <c:auto val="1"/>
        <c:lblAlgn val="ctr"/>
        <c:lblOffset val="100"/>
        <c:noMultiLvlLbl val="0"/>
      </c:catAx>
      <c:valAx>
        <c:axId val="263956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3956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508858267716535"/>
          <c:y val="1.5300196850393634E-3"/>
          <c:w val="0.36087620154841904"/>
          <c:h val="0.22923754131510693"/>
        </c:manualLayout>
      </c:layout>
      <c:overlay val="0"/>
      <c:spPr>
        <a:solidFill>
          <a:schemeClr val="bg1"/>
        </a:solidFill>
        <a:ln>
          <a:solidFill>
            <a:prstClr val="black"/>
          </a:solidFill>
        </a:ln>
      </c:spPr>
    </c:legend>
    <c:plotVisOnly val="1"/>
    <c:dispBlanksAs val="gap"/>
    <c:showDLblsOverMax val="0"/>
  </c:chart>
  <c:txPr>
    <a:bodyPr rot="-5400000" vert="horz"/>
    <a:lstStyle/>
    <a:p>
      <a:pPr>
        <a:defRPr sz="1800"/>
      </a:pPr>
      <a:endParaRPr lang="sv-SE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0.00267</cdr:y>
    </cdr:from>
    <cdr:to>
      <cdr:x>0.02443</cdr:x>
      <cdr:y>0.96</cdr:y>
    </cdr:to>
    <cdr:sp macro="" textlink="">
      <cdr:nvSpPr>
        <cdr:cNvPr id="2" name="textruta 1"/>
        <cdr:cNvSpPr txBox="1"/>
      </cdr:nvSpPr>
      <cdr:spPr>
        <a:xfrm xmlns:a="http://schemas.openxmlformats.org/drawingml/2006/main">
          <a:off x="0" y="13447"/>
          <a:ext cx="201706" cy="4827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v-SE" sz="1100" dirty="0"/>
        </a:p>
      </cdr:txBody>
    </cdr:sp>
  </cdr:relSizeAnchor>
  <cdr:relSizeAnchor xmlns:cdr="http://schemas.openxmlformats.org/drawingml/2006/chartDrawing">
    <cdr:from>
      <cdr:x>0.23167</cdr:x>
      <cdr:y>0.47093</cdr:y>
    </cdr:from>
    <cdr:to>
      <cdr:x>0.28075</cdr:x>
      <cdr:y>0.47093</cdr:y>
    </cdr:to>
    <cdr:sp macro="" textlink="">
      <cdr:nvSpPr>
        <cdr:cNvPr id="8" name="Rak pil 7"/>
        <cdr:cNvSpPr/>
      </cdr:nvSpPr>
      <cdr:spPr>
        <a:xfrm xmlns:a="http://schemas.openxmlformats.org/drawingml/2006/main" flipH="1" flipV="1">
          <a:off x="1869140" y="2374742"/>
          <a:ext cx="396000" cy="0"/>
        </a:xfrm>
        <a:prstGeom xmlns:a="http://schemas.openxmlformats.org/drawingml/2006/main" prst="straightConnector1">
          <a:avLst/>
        </a:prstGeom>
        <a:ln xmlns:a="http://schemas.openxmlformats.org/drawingml/2006/main" w="317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sv-SE"/>
        </a:p>
      </cdr:txBody>
    </cdr:sp>
  </cdr:relSizeAnchor>
  <cdr:relSizeAnchor xmlns:cdr="http://schemas.openxmlformats.org/drawingml/2006/chartDrawing">
    <cdr:from>
      <cdr:x>0.58833</cdr:x>
      <cdr:y>0.34827</cdr:y>
    </cdr:from>
    <cdr:to>
      <cdr:x>0.63741</cdr:x>
      <cdr:y>0.34827</cdr:y>
    </cdr:to>
    <cdr:sp macro="" textlink="">
      <cdr:nvSpPr>
        <cdr:cNvPr id="10" name="Rak pil 9"/>
        <cdr:cNvSpPr/>
      </cdr:nvSpPr>
      <cdr:spPr>
        <a:xfrm xmlns:a="http://schemas.openxmlformats.org/drawingml/2006/main">
          <a:off x="4746811" y="1756184"/>
          <a:ext cx="396000" cy="0"/>
        </a:xfrm>
        <a:prstGeom xmlns:a="http://schemas.openxmlformats.org/drawingml/2006/main" prst="straightConnector1">
          <a:avLst/>
        </a:prstGeom>
        <a:ln xmlns:a="http://schemas.openxmlformats.org/drawingml/2006/main" w="317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sv-SE"/>
        </a:p>
      </cdr:txBody>
    </cdr:sp>
  </cdr:relSizeAnchor>
  <cdr:relSizeAnchor xmlns:cdr="http://schemas.openxmlformats.org/drawingml/2006/chartDrawing">
    <cdr:from>
      <cdr:x>0.87167</cdr:x>
      <cdr:y>0.09867</cdr:y>
    </cdr:from>
    <cdr:to>
      <cdr:x>0.92075</cdr:x>
      <cdr:y>0.09867</cdr:y>
    </cdr:to>
    <cdr:sp macro="" textlink="">
      <cdr:nvSpPr>
        <cdr:cNvPr id="12" name="Rak pil 11"/>
        <cdr:cNvSpPr/>
      </cdr:nvSpPr>
      <cdr:spPr>
        <a:xfrm xmlns:a="http://schemas.openxmlformats.org/drawingml/2006/main" flipV="1">
          <a:off x="7032811" y="497539"/>
          <a:ext cx="396000" cy="0"/>
        </a:xfrm>
        <a:prstGeom xmlns:a="http://schemas.openxmlformats.org/drawingml/2006/main" prst="straightConnector1">
          <a:avLst/>
        </a:prstGeom>
        <a:ln xmlns:a="http://schemas.openxmlformats.org/drawingml/2006/main" w="317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sv-S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1167CDFC-7AE4-4B4B-AB70-8FC3F9AC39BA}" type="datetimeFigureOut">
              <a:rPr lang="sv-SE"/>
              <a:pPr>
                <a:defRPr/>
              </a:pPr>
              <a:t>2015-05-27</a:t>
            </a:fld>
            <a:endParaRPr lang="sv-SE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23D803E-15BC-48B9-B0AA-DA88EA0B2581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6356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FC371A-F299-4D31-A46F-074AF2B3AA5C}" type="datetimeFigureOut">
              <a:rPr lang="sv-SE"/>
              <a:pPr>
                <a:defRPr/>
              </a:pPr>
              <a:t>2015-05-27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625AEA-7C3F-4B3C-98DF-01681832CC5C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07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v-SE" baseline="0" dirty="0" smtClean="0"/>
              <a:t>Johan Jansson, </a:t>
            </a:r>
            <a:r>
              <a:rPr lang="sv-SE" baseline="0" dirty="0" err="1" smtClean="0"/>
              <a:t>mainly</a:t>
            </a:r>
            <a:r>
              <a:rPr lang="sv-SE" baseline="0" dirty="0" smtClean="0"/>
              <a:t> storm </a:t>
            </a:r>
            <a:r>
              <a:rPr lang="sv-SE" baseline="0" dirty="0" err="1" smtClean="0"/>
              <a:t>water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high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water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level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issues</a:t>
            </a:r>
            <a:r>
              <a:rPr lang="sv-SE" baseline="0" dirty="0" smtClean="0"/>
              <a:t> in investment </a:t>
            </a:r>
            <a:r>
              <a:rPr lang="sv-SE" baseline="0" dirty="0" err="1" smtClean="0"/>
              <a:t>projects</a:t>
            </a:r>
            <a:endParaRPr lang="sv-SE" baseline="0" dirty="0" smtClean="0"/>
          </a:p>
          <a:p>
            <a:pPr eaLnBrk="1" hangingPunct="1"/>
            <a:r>
              <a:rPr lang="sv-SE" baseline="0" dirty="0" smtClean="0"/>
              <a:t>Will bild a </a:t>
            </a:r>
            <a:r>
              <a:rPr lang="sv-SE" baseline="0" dirty="0" smtClean="0"/>
              <a:t>new </a:t>
            </a:r>
            <a:r>
              <a:rPr lang="sv-SE" baseline="0" dirty="0" err="1" smtClean="0"/>
              <a:t>railway</a:t>
            </a:r>
            <a:r>
              <a:rPr lang="sv-SE" baseline="0" dirty="0" smtClean="0"/>
              <a:t> tunnel in Gothenburg</a:t>
            </a:r>
          </a:p>
          <a:p>
            <a:pPr eaLnBrk="1" hangingPunct="1"/>
            <a:r>
              <a:rPr lang="sv-SE" baseline="0" dirty="0" smtClean="0"/>
              <a:t>Planning </a:t>
            </a:r>
            <a:r>
              <a:rPr lang="sv-SE" baseline="0" dirty="0" err="1" smtClean="0"/>
              <a:t>how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handle</a:t>
            </a:r>
            <a:r>
              <a:rPr lang="sv-SE" baseline="0" dirty="0" smtClean="0"/>
              <a:t> the extreme </a:t>
            </a:r>
            <a:r>
              <a:rPr lang="sv-SE" baseline="0" dirty="0" err="1" smtClean="0"/>
              <a:t>weather</a:t>
            </a:r>
            <a:r>
              <a:rPr lang="sv-SE" baseline="0" dirty="0" smtClean="0"/>
              <a:t> events </a:t>
            </a:r>
          </a:p>
        </p:txBody>
      </p:sp>
    </p:spTree>
    <p:extLst>
      <p:ext uri="{BB962C8B-B14F-4D97-AF65-F5344CB8AC3E}">
        <p14:creationId xmlns:p14="http://schemas.microsoft.com/office/powerpoint/2010/main" val="108676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311739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v-SE" dirty="0" smtClean="0"/>
              <a:t>Looks</a:t>
            </a:r>
            <a:r>
              <a:rPr lang="sv-SE" baseline="0" dirty="0" smtClean="0"/>
              <a:t> like in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the new </a:t>
            </a:r>
            <a:r>
              <a:rPr lang="sv-SE" baseline="0" dirty="0" err="1" smtClean="0"/>
              <a:t>railwaystations</a:t>
            </a:r>
            <a:r>
              <a:rPr lang="sv-SE" baseline="0" dirty="0" smtClean="0"/>
              <a:t>.</a:t>
            </a:r>
          </a:p>
          <a:p>
            <a:pPr eaLnBrk="1" hangingPunct="1"/>
            <a:r>
              <a:rPr lang="sv-SE" baseline="0" dirty="0" smtClean="0"/>
              <a:t>Access</a:t>
            </a:r>
          </a:p>
          <a:p>
            <a:pPr eaLnBrk="1" hangingPunct="1"/>
            <a:r>
              <a:rPr lang="sv-SE" baseline="0" dirty="0" err="1" smtClean="0"/>
              <a:t>Water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very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close</a:t>
            </a:r>
            <a:endParaRPr lang="sv-SE" baseline="0" dirty="0" smtClean="0"/>
          </a:p>
          <a:p>
            <a:pPr eaLnBrk="1" hangingPunct="1"/>
            <a:r>
              <a:rPr lang="sv-SE" baseline="0" dirty="0" smtClean="0"/>
              <a:t>Start in 2-3 </a:t>
            </a:r>
            <a:r>
              <a:rPr lang="sv-SE" baseline="0" dirty="0" err="1" smtClean="0"/>
              <a:t>years</a:t>
            </a:r>
            <a:endParaRPr lang="sv-SE" baseline="0" dirty="0" smtClean="0"/>
          </a:p>
          <a:p>
            <a:pPr eaLnBrk="1" hangingPunct="1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8805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 smtClean="0"/>
              <a:t>Lots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engineering</a:t>
            </a:r>
            <a:r>
              <a:rPr lang="sv-SE" baseline="0" dirty="0" smtClean="0"/>
              <a:t> has </a:t>
            </a:r>
            <a:r>
              <a:rPr lang="sv-SE" baseline="0" dirty="0" err="1" smtClean="0"/>
              <a:t>been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done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will</a:t>
            </a:r>
            <a:r>
              <a:rPr lang="sv-SE" baseline="0" dirty="0" smtClean="0"/>
              <a:t> be</a:t>
            </a:r>
          </a:p>
          <a:p>
            <a:r>
              <a:rPr lang="sv-SE" baseline="0" dirty="0" smtClean="0"/>
              <a:t>To get a </a:t>
            </a:r>
            <a:r>
              <a:rPr lang="sv-SE" baseline="0" dirty="0" err="1" smtClean="0"/>
              <a:t>nice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safe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dry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railway</a:t>
            </a:r>
            <a:endParaRPr lang="sv-SE" baseline="0" dirty="0" smtClean="0"/>
          </a:p>
          <a:p>
            <a:r>
              <a:rPr lang="sv-SE" baseline="0" dirty="0" err="1" smtClean="0"/>
              <a:t>Below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one</a:t>
            </a:r>
            <a:r>
              <a:rPr lang="sv-SE" baseline="0" dirty="0" smtClean="0"/>
              <a:t>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station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entrances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nobode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wants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tunnel</a:t>
            </a:r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25AEA-7C3F-4B3C-98DF-01681832CC5C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36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Global </a:t>
            </a:r>
            <a:r>
              <a:rPr lang="sv-SE" dirty="0" err="1" smtClean="0"/>
              <a:t>perspective</a:t>
            </a:r>
            <a:endParaRPr lang="sv-SE" dirty="0" smtClean="0"/>
          </a:p>
          <a:p>
            <a:r>
              <a:rPr lang="sv-SE" dirty="0" err="1" smtClean="0"/>
              <a:t>Slides</a:t>
            </a:r>
            <a:r>
              <a:rPr lang="sv-SE" baseline="0" dirty="0" smtClean="0"/>
              <a:t> from the </a:t>
            </a:r>
            <a:r>
              <a:rPr lang="sv-SE" baseline="0" dirty="0" err="1" smtClean="0"/>
              <a:t>time</a:t>
            </a:r>
            <a:r>
              <a:rPr lang="sv-SE" baseline="0" dirty="0" smtClean="0"/>
              <a:t> for the </a:t>
            </a:r>
            <a:r>
              <a:rPr lang="sv-SE" baseline="0" dirty="0" err="1" smtClean="0"/>
              <a:t>descisions</a:t>
            </a:r>
            <a:r>
              <a:rPr lang="sv-SE" baseline="0" dirty="0" smtClean="0"/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25AEA-7C3F-4B3C-98DF-01681832CC5C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1539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In Stockholm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meassurements</a:t>
            </a:r>
            <a:r>
              <a:rPr lang="sv-SE" baseline="0" dirty="0" smtClean="0"/>
              <a:t> for 250 </a:t>
            </a:r>
            <a:r>
              <a:rPr lang="sv-SE" baseline="0" dirty="0" err="1" smtClean="0"/>
              <a:t>years</a:t>
            </a:r>
            <a:endParaRPr lang="sv-SE" baseline="0" dirty="0" smtClean="0"/>
          </a:p>
          <a:p>
            <a:r>
              <a:rPr lang="sv-SE" baseline="0" dirty="0" err="1" smtClean="0"/>
              <a:t>Something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happens</a:t>
            </a:r>
            <a:r>
              <a:rPr lang="sv-SE" baseline="0" dirty="0" smtClean="0"/>
              <a:t> in the last 50 </a:t>
            </a:r>
            <a:r>
              <a:rPr lang="sv-SE" baseline="0" dirty="0" err="1" smtClean="0"/>
              <a:t>years</a:t>
            </a:r>
            <a:r>
              <a:rPr lang="sv-SE" baseline="0" dirty="0" smtClean="0"/>
              <a:t>.</a:t>
            </a:r>
          </a:p>
          <a:p>
            <a:r>
              <a:rPr lang="sv-SE" baseline="0" dirty="0" err="1" smtClean="0"/>
              <a:t>Isostatic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uplift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the land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25AEA-7C3F-4B3C-98DF-01681832CC5C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304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v-SE" dirty="0" err="1" smtClean="0"/>
              <a:t>Isostatic</a:t>
            </a:r>
            <a:r>
              <a:rPr lang="sv-SE" dirty="0" smtClean="0"/>
              <a:t> </a:t>
            </a:r>
            <a:r>
              <a:rPr lang="sv-SE" dirty="0" err="1" smtClean="0"/>
              <a:t>uplift</a:t>
            </a:r>
            <a:endParaRPr lang="sv-SE" dirty="0" smtClean="0"/>
          </a:p>
          <a:p>
            <a:pPr eaLnBrk="1" hangingPunct="1"/>
            <a:r>
              <a:rPr lang="sv-SE" dirty="0" smtClean="0"/>
              <a:t>Break </a:t>
            </a:r>
            <a:r>
              <a:rPr lang="sv-SE" dirty="0" err="1" smtClean="0"/>
              <a:t>even</a:t>
            </a:r>
            <a:r>
              <a:rPr lang="sv-SE" dirty="0" smtClean="0"/>
              <a:t> in ten </a:t>
            </a:r>
            <a:r>
              <a:rPr lang="sv-SE" dirty="0" err="1" smtClean="0"/>
              <a:t>years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04864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Construction</a:t>
            </a:r>
          </a:p>
          <a:p>
            <a:r>
              <a:rPr lang="sv-SE" dirty="0" err="1" smtClean="0"/>
              <a:t>Protection</a:t>
            </a:r>
            <a:endParaRPr lang="sv-SE" dirty="0" smtClean="0"/>
          </a:p>
          <a:p>
            <a:r>
              <a:rPr lang="sv-SE" dirty="0" err="1" smtClean="0"/>
              <a:t>Train</a:t>
            </a:r>
            <a:r>
              <a:rPr lang="sv-SE" baseline="0" dirty="0" smtClean="0"/>
              <a:t> service</a:t>
            </a:r>
          </a:p>
          <a:p>
            <a:r>
              <a:rPr lang="sv-SE" baseline="0" dirty="0" smtClean="0"/>
              <a:t>Is </a:t>
            </a:r>
            <a:r>
              <a:rPr lang="sv-SE" baseline="0" dirty="0" err="1" smtClean="0"/>
              <a:t>designed</a:t>
            </a:r>
            <a:r>
              <a:rPr lang="sv-SE" baseline="0" dirty="0" smtClean="0"/>
              <a:t> to be </a:t>
            </a:r>
            <a:r>
              <a:rPr lang="sv-SE" baseline="0" dirty="0" err="1" smtClean="0"/>
              <a:t>prepared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additional</a:t>
            </a:r>
            <a:r>
              <a:rPr lang="sv-SE" baseline="0" dirty="0" smtClean="0"/>
              <a:t> 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If </a:t>
            </a:r>
            <a:r>
              <a:rPr lang="sv-SE" dirty="0" err="1" smtClean="0"/>
              <a:t>course</a:t>
            </a:r>
            <a:r>
              <a:rPr lang="sv-SE" dirty="0" smtClean="0"/>
              <a:t> </a:t>
            </a:r>
            <a:r>
              <a:rPr lang="sv-SE" baseline="0" dirty="0" smtClean="0"/>
              <a:t> </a:t>
            </a:r>
            <a:r>
              <a:rPr lang="sv-SE" baseline="0" dirty="0" err="1" smtClean="0"/>
              <a:t>been</a:t>
            </a:r>
            <a:r>
              <a:rPr lang="sv-SE" baseline="0" dirty="0" smtClean="0"/>
              <a:t> lots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discussion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descision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making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about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protection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levels</a:t>
            </a:r>
            <a:endParaRPr lang="sv-SE" baseline="0" dirty="0" smtClean="0"/>
          </a:p>
          <a:p>
            <a:r>
              <a:rPr lang="sv-SE" baseline="0" dirty="0" err="1" smtClean="0"/>
              <a:t>What</a:t>
            </a:r>
            <a:r>
              <a:rPr lang="sv-SE" baseline="0" dirty="0" smtClean="0"/>
              <a:t> do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want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protect</a:t>
            </a:r>
            <a:endParaRPr lang="sv-SE" baseline="0" dirty="0" smtClean="0"/>
          </a:p>
          <a:p>
            <a:r>
              <a:rPr lang="sv-SE" baseline="0" dirty="0" smtClean="0"/>
              <a:t>For </a:t>
            </a:r>
            <a:r>
              <a:rPr lang="sv-SE" baseline="0" dirty="0" err="1" smtClean="0"/>
              <a:t>how</a:t>
            </a:r>
            <a:r>
              <a:rPr lang="sv-SE" baseline="0" dirty="0" smtClean="0"/>
              <a:t> long </a:t>
            </a:r>
            <a:r>
              <a:rPr lang="sv-SE" baseline="0" dirty="0" err="1" smtClean="0"/>
              <a:t>time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can</a:t>
            </a:r>
            <a:r>
              <a:rPr lang="sv-SE" baseline="0" dirty="0" smtClean="0"/>
              <a:t> it be not in </a:t>
            </a:r>
            <a:r>
              <a:rPr lang="sv-SE" baseline="0" dirty="0" err="1" smtClean="0"/>
              <a:t>use</a:t>
            </a:r>
            <a:endParaRPr lang="sv-SE" baseline="0" dirty="0" smtClean="0"/>
          </a:p>
          <a:p>
            <a:r>
              <a:rPr lang="sv-SE" baseline="0" dirty="0" err="1" smtClean="0"/>
              <a:t>How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protect</a:t>
            </a:r>
            <a:r>
              <a:rPr lang="sv-SE" baseline="0" dirty="0" smtClean="0"/>
              <a:t>..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25AEA-7C3F-4B3C-98DF-01681832CC5C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32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If it </a:t>
            </a:r>
            <a:r>
              <a:rPr lang="sv-SE" dirty="0" err="1" smtClean="0"/>
              <a:t>happens</a:t>
            </a:r>
            <a:r>
              <a:rPr lang="sv-SE" dirty="0" smtClean="0"/>
              <a:t> at the same </a:t>
            </a:r>
            <a:r>
              <a:rPr lang="sv-SE" dirty="0" err="1" smtClean="0"/>
              <a:t>time</a:t>
            </a:r>
            <a:r>
              <a:rPr lang="sv-SE" dirty="0" smtClean="0"/>
              <a:t>?</a:t>
            </a:r>
            <a:r>
              <a:rPr lang="sv-SE" baseline="0" dirty="0" smtClean="0"/>
              <a:t> It </a:t>
            </a:r>
            <a:r>
              <a:rPr lang="sv-SE" baseline="0" dirty="0" err="1" smtClean="0"/>
              <a:t>doesn´t</a:t>
            </a:r>
            <a:r>
              <a:rPr lang="sv-SE" baseline="0" dirty="0" smtClean="0"/>
              <a:t>.</a:t>
            </a:r>
          </a:p>
          <a:p>
            <a:r>
              <a:rPr lang="sv-SE" baseline="0" dirty="0" smtClean="0"/>
              <a:t>Sea </a:t>
            </a:r>
            <a:r>
              <a:rPr lang="sv-SE" baseline="0" dirty="0" err="1" smtClean="0"/>
              <a:t>level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up</a:t>
            </a:r>
            <a:endParaRPr lang="sv-SE" baseline="0" dirty="0" smtClean="0"/>
          </a:p>
          <a:p>
            <a:r>
              <a:rPr lang="sv-SE" baseline="0" dirty="0" err="1" smtClean="0"/>
              <a:t>Rainfall</a:t>
            </a:r>
            <a:r>
              <a:rPr lang="sv-SE" baseline="0" dirty="0" smtClean="0"/>
              <a:t> to the right</a:t>
            </a:r>
          </a:p>
          <a:p>
            <a:r>
              <a:rPr lang="sv-SE" baseline="0" dirty="0" err="1" smtClean="0"/>
              <a:t>There</a:t>
            </a:r>
            <a:r>
              <a:rPr lang="sv-SE" baseline="0" dirty="0" smtClean="0"/>
              <a:t> is no </a:t>
            </a:r>
            <a:r>
              <a:rPr lang="sv-SE" baseline="0" dirty="0" err="1" smtClean="0"/>
              <a:t>dots</a:t>
            </a:r>
            <a:r>
              <a:rPr lang="sv-SE" baseline="0" dirty="0" smtClean="0"/>
              <a:t> in the corner</a:t>
            </a:r>
          </a:p>
          <a:p>
            <a:r>
              <a:rPr lang="sv-SE" baseline="0" dirty="0" err="1" smtClean="0"/>
              <a:t>but</a:t>
            </a:r>
            <a:r>
              <a:rPr lang="sv-SE" baseline="0" dirty="0" smtClean="0"/>
              <a:t>!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25AEA-7C3F-4B3C-98DF-01681832CC5C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7234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In the </a:t>
            </a:r>
            <a:r>
              <a:rPr lang="sv-SE" dirty="0" err="1" smtClean="0"/>
              <a:t>year</a:t>
            </a:r>
            <a:r>
              <a:rPr lang="sv-SE" dirty="0" smtClean="0"/>
              <a:t> 2026 </a:t>
            </a:r>
            <a:r>
              <a:rPr lang="sv-SE" dirty="0" err="1" smtClean="0"/>
              <a:t>nice</a:t>
            </a:r>
            <a:r>
              <a:rPr lang="sv-SE" dirty="0" smtClean="0"/>
              <a:t>, </a:t>
            </a:r>
            <a:r>
              <a:rPr lang="sv-SE" dirty="0" err="1" smtClean="0"/>
              <a:t>clean</a:t>
            </a:r>
            <a:r>
              <a:rPr lang="sv-SE" dirty="0" smtClean="0"/>
              <a:t> and </a:t>
            </a:r>
            <a:r>
              <a:rPr lang="sv-SE" dirty="0" err="1" smtClean="0"/>
              <a:t>dry</a:t>
            </a:r>
            <a:r>
              <a:rPr lang="sv-SE" dirty="0" smtClean="0"/>
              <a:t> tunnel</a:t>
            </a:r>
          </a:p>
          <a:p>
            <a:r>
              <a:rPr lang="sv-SE" dirty="0" smtClean="0"/>
              <a:t>In the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year</a:t>
            </a:r>
            <a:r>
              <a:rPr lang="sv-SE" baseline="0" dirty="0" smtClean="0"/>
              <a:t> 2100 </a:t>
            </a:r>
            <a:r>
              <a:rPr lang="sv-SE" baseline="0" dirty="0" err="1" smtClean="0"/>
              <a:t>its</a:t>
            </a:r>
            <a:r>
              <a:rPr lang="sv-SE" baseline="0" dirty="0" smtClean="0"/>
              <a:t> still </a:t>
            </a:r>
            <a:r>
              <a:rPr lang="sv-SE" baseline="0" dirty="0" err="1" smtClean="0"/>
              <a:t>dry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25AEA-7C3F-4B3C-98DF-01681832CC5C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60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 userDrawn="1"/>
        </p:nvSpPr>
        <p:spPr>
          <a:xfrm>
            <a:off x="168437" y="4586631"/>
            <a:ext cx="307777" cy="210356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v-SE" sz="800" dirty="0" smtClean="0">
                <a:solidFill>
                  <a:srgbClr val="D52B1E"/>
                </a:solidFill>
              </a:rPr>
              <a:t>TMALL 0143 Presentation engelsk v 1.0</a:t>
            </a:r>
            <a:endParaRPr lang="sv-SE" sz="800" dirty="0">
              <a:solidFill>
                <a:srgbClr val="D52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8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noProof="0" smtClean="0"/>
              <a:t>Klicka här för att ändra format</a:t>
            </a:r>
            <a:endParaRPr lang="en-GB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smtClean="0"/>
              <a:t>Klicka här för att ändra format på underrubrik i bakgrunden</a:t>
            </a:r>
            <a:endParaRPr lang="en-GB" noProof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ADFASDFASDFASDFASDF</a:t>
            </a:r>
          </a:p>
        </p:txBody>
      </p:sp>
    </p:spTree>
    <p:extLst>
      <p:ext uri="{BB962C8B-B14F-4D97-AF65-F5344CB8AC3E}">
        <p14:creationId xmlns:p14="http://schemas.microsoft.com/office/powerpoint/2010/main" val="241464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Klicka här för att ändra format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Klicka här för att ändra format på bakgrundstexten</a:t>
            </a:r>
          </a:p>
          <a:p>
            <a:pPr lvl="1"/>
            <a:r>
              <a:rPr lang="en-GB" noProof="0" smtClean="0"/>
              <a:t>Nivå två</a:t>
            </a:r>
          </a:p>
          <a:p>
            <a:pPr lvl="2"/>
            <a:r>
              <a:rPr lang="en-GB" noProof="0" smtClean="0"/>
              <a:t>Nivå tre</a:t>
            </a:r>
          </a:p>
          <a:p>
            <a:pPr lvl="3"/>
            <a:r>
              <a:rPr lang="en-GB" noProof="0" smtClean="0"/>
              <a:t>Nivå fyra</a:t>
            </a:r>
          </a:p>
          <a:p>
            <a:pPr lvl="4"/>
            <a:r>
              <a:rPr lang="en-GB" noProof="0" smtClean="0"/>
              <a:t>Nivå fem</a:t>
            </a:r>
            <a:endParaRPr lang="en-GB" noProof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ADFASDFASDFASDFASDF</a:t>
            </a:r>
          </a:p>
        </p:txBody>
      </p:sp>
    </p:spTree>
    <p:extLst>
      <p:ext uri="{BB962C8B-B14F-4D97-AF65-F5344CB8AC3E}">
        <p14:creationId xmlns:p14="http://schemas.microsoft.com/office/powerpoint/2010/main" val="357526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Klicka här för att ändra format</a:t>
            </a:r>
            <a:endParaRPr lang="en-GB" noProof="0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ADFASDFASDFASDFASDF</a:t>
            </a:r>
          </a:p>
        </p:txBody>
      </p:sp>
    </p:spTree>
    <p:extLst>
      <p:ext uri="{BB962C8B-B14F-4D97-AF65-F5344CB8AC3E}">
        <p14:creationId xmlns:p14="http://schemas.microsoft.com/office/powerpoint/2010/main" val="418472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med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6013175" y="6561348"/>
            <a:ext cx="2160000" cy="224644"/>
          </a:xfrm>
          <a:prstGeom prst="rect">
            <a:avLst/>
          </a:prstGeom>
        </p:spPr>
        <p:txBody>
          <a:bodyPr/>
          <a:lstStyle/>
          <a:p>
            <a:fld id="{C9EB1F5A-B410-4854-9A6E-3212EB5FDF4E}" type="datetime1">
              <a:rPr lang="sv-SE">
                <a:solidFill>
                  <a:srgbClr val="080808"/>
                </a:solidFill>
              </a:rPr>
              <a:pPr/>
              <a:t>2015-05-27</a:t>
            </a:fld>
            <a:endParaRPr dirty="0">
              <a:solidFill>
                <a:srgbClr val="080808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srgbClr val="080808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173175" y="6561348"/>
            <a:ext cx="720000" cy="224644"/>
          </a:xfrm>
          <a:prstGeom prst="rect">
            <a:avLst/>
          </a:prstGeom>
        </p:spPr>
        <p:txBody>
          <a:bodyPr/>
          <a:lstStyle/>
          <a:p>
            <a:fld id="{68C3ACFF-A0A3-4C8E-BDA5-81B689E76C50}" type="slidenum">
              <a:rPr lang="sv-SE" smtClean="0">
                <a:solidFill>
                  <a:srgbClr val="080808"/>
                </a:solidFill>
              </a:rPr>
              <a:pPr/>
              <a:t>‹#›</a:t>
            </a:fld>
            <a:endParaRPr lang="sv-SE" dirty="0">
              <a:solidFill>
                <a:srgbClr val="080808"/>
              </a:solidFill>
            </a:endParaRP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8415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1" descr="TRAFIKVERKET_element_till_ppt-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2519" b="10538"/>
          <a:stretch>
            <a:fillRect/>
          </a:stretch>
        </p:blipFill>
        <p:spPr bwMode="auto">
          <a:xfrm>
            <a:off x="142875" y="152400"/>
            <a:ext cx="2855913" cy="657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Platshållare för rubrik 7"/>
          <p:cNvSpPr>
            <a:spLocks noGrp="1"/>
          </p:cNvSpPr>
          <p:nvPr>
            <p:ph type="title"/>
          </p:nvPr>
        </p:nvSpPr>
        <p:spPr bwMode="auto">
          <a:xfrm>
            <a:off x="285750" y="357188"/>
            <a:ext cx="257175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här för att ange rubrik</a:t>
            </a:r>
          </a:p>
        </p:txBody>
      </p:sp>
      <p:pic>
        <p:nvPicPr>
          <p:cNvPr id="1028" name="Picture 69" descr="TRAFIKVERKET_LOGO-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3778250"/>
            <a:ext cx="58705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4143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här för att ändra format</a:t>
            </a:r>
          </a:p>
        </p:txBody>
      </p:sp>
      <p:sp>
        <p:nvSpPr>
          <p:cNvPr id="2051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711325"/>
            <a:ext cx="822960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här för att ändra format på bakgrundstexten</a:t>
            </a:r>
          </a:p>
          <a:p>
            <a:pPr lvl="1"/>
            <a:r>
              <a:rPr lang="en-GB" smtClean="0"/>
              <a:t>Nivå två</a:t>
            </a:r>
          </a:p>
          <a:p>
            <a:pPr lvl="2"/>
            <a:r>
              <a:rPr lang="en-GB" smtClean="0"/>
              <a:t>Nivå tre</a:t>
            </a:r>
          </a:p>
          <a:p>
            <a:pPr lvl="3"/>
            <a:r>
              <a:rPr lang="en-GB" smtClean="0"/>
              <a:t>Nivå fyra</a:t>
            </a:r>
          </a:p>
          <a:p>
            <a:pPr lvl="4"/>
            <a:r>
              <a:rPr lang="en-GB" smtClean="0"/>
              <a:t>Nivå fem</a:t>
            </a:r>
          </a:p>
        </p:txBody>
      </p:sp>
      <p:pic>
        <p:nvPicPr>
          <p:cNvPr id="205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r="2063"/>
          <a:stretch>
            <a:fillRect/>
          </a:stretch>
        </p:blipFill>
        <p:spPr bwMode="auto">
          <a:xfrm>
            <a:off x="0" y="6180138"/>
            <a:ext cx="91440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492125" y="6448425"/>
            <a:ext cx="428625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3C51B5D-51A0-4816-BE8A-2867B44C334E}" type="slidenum">
              <a:rPr lang="sv-SE" sz="800">
                <a:solidFill>
                  <a:schemeClr val="bg1"/>
                </a:solidFill>
              </a:rPr>
              <a:pPr eaLnBrk="1" hangingPunct="1"/>
              <a:t>‹#›</a:t>
            </a:fld>
            <a:endParaRPr lang="sv-SE" sz="800">
              <a:solidFill>
                <a:schemeClr val="bg1"/>
              </a:solidFill>
            </a:endParaRPr>
          </a:p>
        </p:txBody>
      </p:sp>
      <p:sp>
        <p:nvSpPr>
          <p:cNvPr id="2075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6925" y="6423025"/>
            <a:ext cx="2895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ADFASDFASDFASDFASDF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ubrik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/>
              <a:t>Extreme weather in project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The West Link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Johan Jansson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2015-05-28</a:t>
            </a:r>
          </a:p>
        </p:txBody>
      </p:sp>
      <p:pic>
        <p:nvPicPr>
          <p:cNvPr id="4" name="Bildobjekt 3" descr="19592_göteborg.jpg"/>
          <p:cNvPicPr>
            <a:picLocks noChangeAspect="1"/>
          </p:cNvPicPr>
          <p:nvPr/>
        </p:nvPicPr>
        <p:blipFill>
          <a:blip r:embed="rId3" cstate="print"/>
          <a:srcRect t="39022" r="786" b="24313"/>
          <a:stretch>
            <a:fillRect/>
          </a:stretch>
        </p:blipFill>
        <p:spPr>
          <a:xfrm>
            <a:off x="3155895" y="165252"/>
            <a:ext cx="5800818" cy="3227943"/>
          </a:xfrm>
          <a:prstGeom prst="rect">
            <a:avLst/>
          </a:prstGeom>
        </p:spPr>
      </p:pic>
      <p:pic>
        <p:nvPicPr>
          <p:cNvPr id="5" name="Bildobjekt 4" descr="StC2.jpg"/>
          <p:cNvPicPr>
            <a:picLocks noChangeAspect="1"/>
          </p:cNvPicPr>
          <p:nvPr/>
        </p:nvPicPr>
        <p:blipFill>
          <a:blip r:embed="rId4" cstate="print"/>
          <a:srcRect l="6508" t="14682"/>
          <a:stretch>
            <a:fillRect/>
          </a:stretch>
        </p:blipFill>
        <p:spPr>
          <a:xfrm>
            <a:off x="3160207" y="5461279"/>
            <a:ext cx="1732316" cy="1276141"/>
          </a:xfrm>
          <a:prstGeom prst="rect">
            <a:avLst/>
          </a:prstGeom>
        </p:spPr>
      </p:pic>
      <p:pic>
        <p:nvPicPr>
          <p:cNvPr id="6" name="Bildobjekt 5" descr="vastlanken_haga_bild1.jpg"/>
          <p:cNvPicPr>
            <a:picLocks noChangeAspect="1"/>
          </p:cNvPicPr>
          <p:nvPr/>
        </p:nvPicPr>
        <p:blipFill>
          <a:blip r:embed="rId5" cstate="print"/>
          <a:srcRect l="34242" t="49677" r="39637" b="17427"/>
          <a:stretch>
            <a:fillRect/>
          </a:stretch>
        </p:blipFill>
        <p:spPr>
          <a:xfrm>
            <a:off x="7224765" y="5456255"/>
            <a:ext cx="1733341" cy="1281165"/>
          </a:xfrm>
          <a:prstGeom prst="rect">
            <a:avLst/>
          </a:prstGeom>
        </p:spPr>
      </p:pic>
      <p:pic>
        <p:nvPicPr>
          <p:cNvPr id="7" name="Bildobjekt 6" descr="Korsvägen_uppgång mit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0568" y="5460106"/>
            <a:ext cx="2098640" cy="1278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1330\1100020_Västlänken_AKF_12\000\12 Kartor\Samhällsbyggaren_Ytavrinning_ortofoto_word_201210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88" y="0"/>
            <a:ext cx="4848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339635" y="2377440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  <a:r>
              <a:rPr lang="sv-SE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finds</a:t>
            </a:r>
            <a:r>
              <a:rPr lang="sv-SE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its</a:t>
            </a:r>
            <a:r>
              <a:rPr lang="sv-SE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v-SE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way</a:t>
            </a:r>
            <a:endParaRPr lang="sv-SE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ktangulär 1"/>
          <p:cNvSpPr/>
          <p:nvPr/>
        </p:nvSpPr>
        <p:spPr>
          <a:xfrm>
            <a:off x="7020272" y="908720"/>
            <a:ext cx="792088" cy="216024"/>
          </a:xfrm>
          <a:prstGeom prst="wedgeRectCallout">
            <a:avLst>
              <a:gd name="adj1" fmla="val 66293"/>
              <a:gd name="adj2" fmla="val 186291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smtClean="0">
                <a:solidFill>
                  <a:schemeClr val="tx1"/>
                </a:solidFill>
              </a:rPr>
              <a:t>Nedfart</a:t>
            </a:r>
            <a:endParaRPr lang="sv-SE" sz="1200" b="1" dirty="0">
              <a:solidFill>
                <a:schemeClr val="tx1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339635" y="447055"/>
            <a:ext cx="3207434" cy="923330"/>
          </a:xfrm>
          <a:prstGeom prst="rect">
            <a:avLst/>
          </a:prstGeom>
          <a:solidFill>
            <a:srgbClr val="FFFF00">
              <a:alpha val="14000"/>
            </a:srgbClr>
          </a:solidFill>
          <a:ln w="31750" cmpd="thinThick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err="1" smtClean="0"/>
              <a:t>Rain</a:t>
            </a:r>
            <a:r>
              <a:rPr lang="sv-SE" dirty="0" smtClean="0"/>
              <a:t> event 150 mm på 2 timmar in </a:t>
            </a:r>
            <a:r>
              <a:rPr lang="sv-SE" dirty="0" err="1" smtClean="0"/>
              <a:t>centre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Gothenburg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16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sea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+ </a:t>
            </a:r>
            <a:r>
              <a:rPr lang="sv-SE" dirty="0" err="1" smtClean="0"/>
              <a:t>rain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textruta 3"/>
          <p:cNvSpPr txBox="1"/>
          <p:nvPr/>
        </p:nvSpPr>
        <p:spPr>
          <a:xfrm>
            <a:off x="298238" y="2071620"/>
            <a:ext cx="3303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Not at the same </a:t>
            </a:r>
            <a:r>
              <a:rPr lang="sv-SE" dirty="0" err="1" smtClean="0"/>
              <a:t>time</a:t>
            </a:r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867894" y="1393907"/>
            <a:ext cx="5818906" cy="4864077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304270" y="5957318"/>
            <a:ext cx="1856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 smtClean="0"/>
              <a:t>Rainfall</a:t>
            </a:r>
            <a:r>
              <a:rPr lang="sv-SE" dirty="0" smtClean="0"/>
              <a:t> [mm/h]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3435927" y="1388883"/>
            <a:ext cx="31568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smtClean="0"/>
              <a:t>Sea </a:t>
            </a:r>
            <a:r>
              <a:rPr lang="sv-SE" dirty="0" err="1" smtClean="0"/>
              <a:t>level</a:t>
            </a:r>
            <a:r>
              <a:rPr lang="sv-SE" dirty="0" smtClean="0"/>
              <a:t> [m]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82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3ACFF-A0A3-4C8E-BDA5-81B689E76C50}" type="slidenum">
              <a:rPr lang="sv-SE" smtClean="0"/>
              <a:pPr/>
              <a:t>12</a:t>
            </a:fld>
            <a:endParaRPr lang="sv-SE" dirty="0"/>
          </a:p>
        </p:txBody>
      </p:sp>
      <p:pic>
        <p:nvPicPr>
          <p:cNvPr id="4" name="Platshållare för bild 3" descr="Scenario_5&amp;6-Översikt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1176" b="11176"/>
          <a:stretch>
            <a:fillRect/>
          </a:stretch>
        </p:blipFill>
        <p:spPr>
          <a:xfrm>
            <a:off x="0" y="12542"/>
            <a:ext cx="9144000" cy="6858000"/>
          </a:xfrm>
        </p:spPr>
      </p:pic>
      <p:sp>
        <p:nvSpPr>
          <p:cNvPr id="5" name="textruta 4"/>
          <p:cNvSpPr txBox="1"/>
          <p:nvPr/>
        </p:nvSpPr>
        <p:spPr>
          <a:xfrm>
            <a:off x="2987020" y="3747789"/>
            <a:ext cx="223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Station Korsvägen: +4.9 m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6372199" y="285728"/>
            <a:ext cx="129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Olskroken: +4.3 m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1115616" y="3286124"/>
            <a:ext cx="174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Station Haga: +4.0 m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3180906" y="172304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Göta Älv: +4.0 m</a:t>
            </a:r>
            <a:endParaRPr lang="sv-SE" dirty="0"/>
          </a:p>
        </p:txBody>
      </p:sp>
      <p:cxnSp>
        <p:nvCxnSpPr>
          <p:cNvPr id="9" name="Rak pil 8"/>
          <p:cNvCxnSpPr/>
          <p:nvPr/>
        </p:nvCxnSpPr>
        <p:spPr>
          <a:xfrm flipV="1">
            <a:off x="2643176" y="3000373"/>
            <a:ext cx="571503" cy="5000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 9"/>
          <p:cNvCxnSpPr/>
          <p:nvPr/>
        </p:nvCxnSpPr>
        <p:spPr>
          <a:xfrm flipV="1">
            <a:off x="4714876" y="3394976"/>
            <a:ext cx="357189" cy="3231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>
          <a:xfrm rot="10800000">
            <a:off x="6034105" y="470864"/>
            <a:ext cx="28575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/>
          <p:cNvSpPr txBox="1"/>
          <p:nvPr/>
        </p:nvSpPr>
        <p:spPr>
          <a:xfrm>
            <a:off x="4510085" y="5286388"/>
            <a:ext cx="1142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Almedal: +5.1 m</a:t>
            </a:r>
            <a:endParaRPr lang="sv-SE" dirty="0"/>
          </a:p>
        </p:txBody>
      </p:sp>
      <p:cxnSp>
        <p:nvCxnSpPr>
          <p:cNvPr id="14" name="Rak pil 13"/>
          <p:cNvCxnSpPr/>
          <p:nvPr/>
        </p:nvCxnSpPr>
        <p:spPr>
          <a:xfrm flipV="1">
            <a:off x="5795969" y="5109488"/>
            <a:ext cx="357189" cy="3231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3"/>
          <p:cNvSpPr txBox="1">
            <a:spLocks/>
          </p:cNvSpPr>
          <p:nvPr/>
        </p:nvSpPr>
        <p:spPr>
          <a:xfrm>
            <a:off x="17999" y="0"/>
            <a:ext cx="3115166" cy="193637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Risks from </a:t>
            </a:r>
            <a:r>
              <a:rPr kumimoji="0" lang="sv-S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high</a:t>
            </a:r>
            <a:r>
              <a:rPr kumimoji="0" lang="sv-SE" sz="2800" b="1" i="0" u="none" strike="noStrike" kern="1200" cap="none" spc="0" normalizeH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flows</a:t>
            </a:r>
            <a:r>
              <a:rPr kumimoji="0" lang="sv-SE" sz="2800" b="1" i="0" u="none" strike="noStrike" kern="1200" cap="none" spc="0" normalizeH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 river </a:t>
            </a:r>
            <a:r>
              <a:rPr kumimoji="0" lang="sv-S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Mölndalsån and </a:t>
            </a:r>
            <a:r>
              <a:rPr kumimoji="0" lang="sv-S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high</a:t>
            </a:r>
            <a:r>
              <a:rPr kumimoji="0" lang="sv-SE" sz="2800" b="1" i="0" u="none" strike="noStrike" kern="1200" cap="none" spc="0" normalizeH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sea</a:t>
            </a:r>
            <a:r>
              <a:rPr kumimoji="0" lang="sv-SE" sz="2800" b="1" i="0" u="none" strike="noStrike" kern="1200" cap="none" spc="0" normalizeH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sv-SE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level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textruta 26"/>
          <p:cNvSpPr txBox="1"/>
          <p:nvPr/>
        </p:nvSpPr>
        <p:spPr>
          <a:xfrm>
            <a:off x="5763268" y="1534234"/>
            <a:ext cx="202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Station Centralen: +4.3 m</a:t>
            </a:r>
            <a:endParaRPr lang="sv-SE" dirty="0"/>
          </a:p>
        </p:txBody>
      </p:sp>
      <p:cxnSp>
        <p:nvCxnSpPr>
          <p:cNvPr id="28" name="Rak pil 27"/>
          <p:cNvCxnSpPr/>
          <p:nvPr/>
        </p:nvCxnSpPr>
        <p:spPr>
          <a:xfrm flipH="1" flipV="1">
            <a:off x="3805518" y="995084"/>
            <a:ext cx="1963270" cy="6857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/>
          <p:cNvSpPr txBox="1"/>
          <p:nvPr/>
        </p:nvSpPr>
        <p:spPr>
          <a:xfrm>
            <a:off x="395536" y="640745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Höjder i RH2000</a:t>
            </a:r>
            <a:endParaRPr lang="sv-SE" sz="14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" y="4324482"/>
            <a:ext cx="4419068" cy="24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ubrik 2"/>
          <p:cNvSpPr txBox="1">
            <a:spLocks/>
          </p:cNvSpPr>
          <p:nvPr/>
        </p:nvSpPr>
        <p:spPr>
          <a:xfrm>
            <a:off x="457200" y="4143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sv-SE" dirty="0" smtClean="0"/>
              <a:t>Gothenburg is </a:t>
            </a:r>
            <a:r>
              <a:rPr lang="sv-SE" dirty="0" err="1" smtClean="0"/>
              <a:t>looking</a:t>
            </a:r>
            <a:r>
              <a:rPr lang="sv-SE" dirty="0" smtClean="0"/>
              <a:t> forward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498862" y="1659118"/>
            <a:ext cx="5297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Y</a:t>
            </a:r>
            <a:r>
              <a:rPr lang="sv-SE" dirty="0" err="1" smtClean="0"/>
              <a:t>ear</a:t>
            </a:r>
            <a:r>
              <a:rPr lang="sv-SE" dirty="0" smtClean="0"/>
              <a:t> 2026 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r>
              <a:rPr lang="sv-SE" dirty="0" err="1" smtClean="0"/>
              <a:t>Year</a:t>
            </a:r>
            <a:r>
              <a:rPr lang="sv-SE" dirty="0" smtClean="0"/>
              <a:t> 2100</a:t>
            </a:r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502" y="1242678"/>
            <a:ext cx="3053770" cy="19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502" y="3799514"/>
            <a:ext cx="3053770" cy="19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77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v-SE" smtClean="0">
              <a:solidFill>
                <a:schemeClr val="bg1"/>
              </a:solidFill>
            </a:endParaRPr>
          </a:p>
        </p:txBody>
      </p:sp>
      <p:sp>
        <p:nvSpPr>
          <p:cNvPr id="614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10" descr="linjen samrådshandlinge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1201" t="9044" b="6519"/>
          <a:stretch>
            <a:fillRect/>
          </a:stretch>
        </p:blipFill>
        <p:spPr>
          <a:xfrm>
            <a:off x="4664347" y="0"/>
            <a:ext cx="4479653" cy="6169446"/>
          </a:xfr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298" y="414338"/>
            <a:ext cx="6162524" cy="6022679"/>
          </a:xfrm>
          <a:prstGeom prst="rect">
            <a:avLst/>
          </a:prstGeom>
        </p:spPr>
      </p:pic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64695" y="352420"/>
            <a:ext cx="7836680" cy="1143000"/>
          </a:xfrm>
        </p:spPr>
        <p:txBody>
          <a:bodyPr/>
          <a:lstStyle/>
          <a:p>
            <a:r>
              <a:rPr lang="en-GB" dirty="0" smtClean="0"/>
              <a:t>Project </a:t>
            </a:r>
            <a:br>
              <a:rPr lang="en-GB" dirty="0" smtClean="0"/>
            </a:br>
            <a:r>
              <a:rPr lang="en-GB" dirty="0" smtClean="0"/>
              <a:t>“The West Link”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79270" y="1714321"/>
            <a:ext cx="8229600" cy="4310063"/>
          </a:xfrm>
        </p:spPr>
        <p:txBody>
          <a:bodyPr/>
          <a:lstStyle/>
          <a:p>
            <a:r>
              <a:rPr lang="sv-SE" dirty="0" smtClean="0">
                <a:latin typeface="Arial" charset="0"/>
                <a:cs typeface="Arial" charset="0"/>
              </a:rPr>
              <a:t>8 </a:t>
            </a:r>
            <a:r>
              <a:rPr lang="sv-SE" dirty="0" smtClean="0">
                <a:latin typeface="Arial" charset="0"/>
                <a:cs typeface="Arial" charset="0"/>
              </a:rPr>
              <a:t>km (5 miles) </a:t>
            </a:r>
            <a:r>
              <a:rPr lang="sv-SE" dirty="0" smtClean="0">
                <a:latin typeface="Arial" charset="0"/>
                <a:cs typeface="Arial" charset="0"/>
              </a:rPr>
              <a:t>new </a:t>
            </a:r>
            <a:r>
              <a:rPr lang="sv-SE" dirty="0" err="1" smtClean="0">
                <a:latin typeface="Arial" charset="0"/>
                <a:cs typeface="Arial" charset="0"/>
              </a:rPr>
              <a:t>railway</a:t>
            </a:r>
            <a:endParaRPr lang="sv-SE" dirty="0" smtClean="0">
              <a:latin typeface="Arial" charset="0"/>
              <a:cs typeface="Arial" charset="0"/>
            </a:endParaRPr>
          </a:p>
          <a:p>
            <a:r>
              <a:rPr lang="sv-SE" dirty="0" smtClean="0">
                <a:latin typeface="Arial" charset="0"/>
                <a:cs typeface="Arial" charset="0"/>
              </a:rPr>
              <a:t>6 km </a:t>
            </a:r>
            <a:r>
              <a:rPr lang="sv-SE" dirty="0" smtClean="0">
                <a:latin typeface="Arial" charset="0"/>
                <a:cs typeface="Arial" charset="0"/>
              </a:rPr>
              <a:t>(4 miles) in </a:t>
            </a:r>
            <a:r>
              <a:rPr lang="sv-SE" dirty="0" smtClean="0">
                <a:latin typeface="Arial" charset="0"/>
                <a:cs typeface="Arial" charset="0"/>
              </a:rPr>
              <a:t>tunnel</a:t>
            </a:r>
          </a:p>
          <a:p>
            <a:r>
              <a:rPr lang="sv-SE" dirty="0" smtClean="0">
                <a:latin typeface="Arial" charset="0"/>
                <a:cs typeface="Arial" charset="0"/>
              </a:rPr>
              <a:t>Three new stations</a:t>
            </a:r>
          </a:p>
          <a:p>
            <a:r>
              <a:rPr lang="sv-SE" dirty="0" smtClean="0">
                <a:latin typeface="Arial" charset="0"/>
                <a:cs typeface="Arial" charset="0"/>
              </a:rPr>
              <a:t>Construction 2017/2018</a:t>
            </a:r>
          </a:p>
          <a:p>
            <a:r>
              <a:rPr lang="sv-SE" dirty="0" err="1" smtClean="0">
                <a:latin typeface="Arial" charset="0"/>
                <a:cs typeface="Arial" charset="0"/>
              </a:rPr>
              <a:t>Traffic</a:t>
            </a:r>
            <a:r>
              <a:rPr lang="sv-SE" dirty="0" smtClean="0">
                <a:latin typeface="Arial" charset="0"/>
                <a:cs typeface="Arial" charset="0"/>
              </a:rPr>
              <a:t> 2026</a:t>
            </a:r>
          </a:p>
          <a:p>
            <a:endParaRPr lang="sv-SE" dirty="0">
              <a:latin typeface="Arial" charset="0"/>
              <a:cs typeface="Arial" charset="0"/>
            </a:endParaRPr>
          </a:p>
          <a:p>
            <a:endParaRPr lang="sv-SE" dirty="0" smtClean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sv-SE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ADFASDFASDFASDFASDF</a:t>
            </a:r>
            <a:endParaRPr lang="en-GB"/>
          </a:p>
        </p:txBody>
      </p:sp>
      <p:pic>
        <p:nvPicPr>
          <p:cNvPr id="1026" name="Picture 2" descr="M:\JOJ\7 Funktionellt arbete\Studiebesök\New Orleans\Oper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4" y="281429"/>
            <a:ext cx="3966358" cy="301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765" y="436028"/>
            <a:ext cx="4156361" cy="2703918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54" y="3391920"/>
            <a:ext cx="4651651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64" y="-80251"/>
            <a:ext cx="8206748" cy="63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1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46" y="0"/>
            <a:ext cx="8734732" cy="630456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2060430" y="719662"/>
            <a:ext cx="6709559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Sea </a:t>
            </a:r>
            <a:r>
              <a:rPr lang="sv-SE" sz="2000" dirty="0" err="1" smtClean="0"/>
              <a:t>water</a:t>
            </a:r>
            <a:r>
              <a:rPr lang="sv-SE" sz="2000" dirty="0" smtClean="0"/>
              <a:t> </a:t>
            </a:r>
            <a:r>
              <a:rPr lang="sv-SE" sz="2000" dirty="0" err="1" smtClean="0"/>
              <a:t>levels</a:t>
            </a:r>
            <a:r>
              <a:rPr lang="sv-SE" sz="2000" dirty="0" smtClean="0"/>
              <a:t> in Stockholm in </a:t>
            </a:r>
            <a:r>
              <a:rPr lang="sv-SE" sz="2000" dirty="0" err="1" smtClean="0"/>
              <a:t>years</a:t>
            </a:r>
            <a:r>
              <a:rPr lang="sv-SE" sz="2000" dirty="0" smtClean="0"/>
              <a:t> 1774-2012</a:t>
            </a:r>
          </a:p>
          <a:p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457200" y="1401288"/>
            <a:ext cx="36279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 smtClean="0"/>
              <a:t>Annual</a:t>
            </a:r>
            <a:r>
              <a:rPr lang="sv-SE" dirty="0" smtClean="0"/>
              <a:t> </a:t>
            </a:r>
            <a:r>
              <a:rPr lang="sv-SE" dirty="0" err="1" smtClean="0"/>
              <a:t>average</a:t>
            </a:r>
            <a:r>
              <a:rPr lang="sv-SE" dirty="0" smtClean="0"/>
              <a:t> </a:t>
            </a:r>
            <a:r>
              <a:rPr lang="sv-SE" dirty="0" err="1" smtClean="0"/>
              <a:t>water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</a:t>
            </a:r>
            <a:r>
              <a:rPr lang="sv-SE" dirty="0" smtClean="0"/>
              <a:t>[cm</a:t>
            </a:r>
            <a:r>
              <a:rPr lang="sv-SE" dirty="0" smtClean="0"/>
              <a:t>] 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4291780" y="5935228"/>
            <a:ext cx="15338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 smtClean="0"/>
              <a:t>Year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495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v-SE" smtClean="0">
              <a:solidFill>
                <a:schemeClr val="bg1"/>
              </a:solidFill>
            </a:endParaRPr>
          </a:p>
        </p:txBody>
      </p:sp>
      <p:sp>
        <p:nvSpPr>
          <p:cNvPr id="5123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Water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GB" dirty="0" smtClean="0"/>
          </a:p>
        </p:txBody>
      </p:sp>
      <p:pic>
        <p:nvPicPr>
          <p:cNvPr id="5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9191" y="1556902"/>
            <a:ext cx="6876035" cy="4432736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5980995" y="4476997"/>
            <a:ext cx="134607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dirty="0" err="1" smtClean="0"/>
              <a:t>Uplift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4952011" y="2244436"/>
            <a:ext cx="22444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dirty="0" smtClean="0"/>
              <a:t>Global </a:t>
            </a:r>
            <a:r>
              <a:rPr lang="sv-SE" dirty="0" err="1" smtClean="0"/>
              <a:t>water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781664" y="1621393"/>
            <a:ext cx="36279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 smtClean="0"/>
              <a:t>Water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[cm] 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56447" y="414338"/>
            <a:ext cx="7530353" cy="553850"/>
          </a:xfrm>
        </p:spPr>
        <p:txBody>
          <a:bodyPr/>
          <a:lstStyle/>
          <a:p>
            <a:pPr algn="ctr"/>
            <a:r>
              <a:rPr lang="sv-SE" sz="2400" dirty="0" err="1" smtClean="0"/>
              <a:t>Levels</a:t>
            </a:r>
            <a:r>
              <a:rPr lang="sv-SE" sz="2400" dirty="0" smtClean="0"/>
              <a:t> at station Haga</a:t>
            </a:r>
            <a:endParaRPr lang="sv-SE" sz="2400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658905" y="968189"/>
          <a:ext cx="8068235" cy="5042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347398" y="1089210"/>
            <a:ext cx="461665" cy="3899649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r>
              <a:rPr lang="sv-SE" b="1" dirty="0" smtClean="0"/>
              <a:t>The </a:t>
            </a:r>
            <a:r>
              <a:rPr lang="sv-SE" b="1" dirty="0"/>
              <a:t>West </a:t>
            </a:r>
            <a:r>
              <a:rPr lang="sv-SE" b="1" dirty="0" smtClean="0"/>
              <a:t>Link </a:t>
            </a:r>
            <a:r>
              <a:rPr lang="sv-SE" b="1" dirty="0" err="1" smtClean="0"/>
              <a:t>level</a:t>
            </a:r>
            <a:r>
              <a:rPr lang="sv-SE" b="1" dirty="0" smtClean="0"/>
              <a:t>  ( m )</a:t>
            </a:r>
            <a:endParaRPr lang="sv-SE" b="1" dirty="0"/>
          </a:p>
        </p:txBody>
      </p:sp>
      <p:sp>
        <p:nvSpPr>
          <p:cNvPr id="6" name="textruta 5"/>
          <p:cNvSpPr txBox="1"/>
          <p:nvPr/>
        </p:nvSpPr>
        <p:spPr>
          <a:xfrm>
            <a:off x="2936175" y="3203069"/>
            <a:ext cx="271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Protection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2398816" y="2541494"/>
            <a:ext cx="29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Water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for </a:t>
            </a:r>
            <a:r>
              <a:rPr lang="sv-SE" dirty="0" err="1" smtClean="0"/>
              <a:t>train</a:t>
            </a:r>
            <a:r>
              <a:rPr lang="sv-SE" dirty="0" smtClean="0"/>
              <a:t> service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3621973" y="2191871"/>
            <a:ext cx="1850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 smtClean="0"/>
              <a:t>Protection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cxnSp>
        <p:nvCxnSpPr>
          <p:cNvPr id="10" name="Rak pil 9"/>
          <p:cNvCxnSpPr/>
          <p:nvPr/>
        </p:nvCxnSpPr>
        <p:spPr>
          <a:xfrm>
            <a:off x="5378822" y="2380128"/>
            <a:ext cx="3960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/>
          <p:cNvSpPr txBox="1"/>
          <p:nvPr/>
        </p:nvSpPr>
        <p:spPr>
          <a:xfrm>
            <a:off x="5378822" y="1240722"/>
            <a:ext cx="239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Prepared</a:t>
            </a:r>
            <a:r>
              <a:rPr lang="sv-SE" dirty="0" smtClean="0"/>
              <a:t> </a:t>
            </a:r>
            <a:r>
              <a:rPr lang="sv-SE" dirty="0" err="1" smtClean="0"/>
              <a:t>higher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 </a:t>
            </a:r>
          </a:p>
        </p:txBody>
      </p:sp>
      <p:sp>
        <p:nvSpPr>
          <p:cNvPr id="4" name="Rektangel 3"/>
          <p:cNvSpPr/>
          <p:nvPr/>
        </p:nvSpPr>
        <p:spPr>
          <a:xfrm>
            <a:off x="1156446" y="4988859"/>
            <a:ext cx="28811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dirty="0"/>
              <a:t>C</a:t>
            </a:r>
            <a:r>
              <a:rPr lang="sv-SE" dirty="0" smtClean="0"/>
              <a:t>onstruction</a:t>
            </a:r>
          </a:p>
          <a:p>
            <a:r>
              <a:rPr lang="sv-SE" dirty="0" smtClean="0"/>
              <a:t>2018-2028</a:t>
            </a:r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1826703" y="949840"/>
            <a:ext cx="298127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 smtClean="0"/>
              <a:t>High</a:t>
            </a:r>
            <a:r>
              <a:rPr lang="sv-SE" dirty="0" smtClean="0"/>
              <a:t> scenario</a:t>
            </a:r>
          </a:p>
          <a:p>
            <a:r>
              <a:rPr lang="sv-SE" dirty="0" err="1" smtClean="0"/>
              <a:t>Uncertainty</a:t>
            </a:r>
            <a:endParaRPr lang="sv-SE" dirty="0" smtClean="0"/>
          </a:p>
          <a:p>
            <a:r>
              <a:rPr lang="sv-SE" dirty="0" err="1" smtClean="0"/>
              <a:t>Todays</a:t>
            </a:r>
            <a:r>
              <a:rPr lang="sv-SE" dirty="0" smtClean="0"/>
              <a:t> extreme events</a:t>
            </a:r>
          </a:p>
          <a:p>
            <a:r>
              <a:rPr lang="en-US" dirty="0" smtClean="0"/>
              <a:t>Future </a:t>
            </a:r>
            <a:r>
              <a:rPr lang="en-US" dirty="0"/>
              <a:t>rise in sea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05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1330\1100020_Västlänken_AKF_12\000\12 Kartor\Nivåkartor till PM\Nivåer översik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50" y="0"/>
            <a:ext cx="4847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6998680" y="2690445"/>
            <a:ext cx="1116621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900" b="1" dirty="0" smtClean="0"/>
              <a:t>Teckenförklaring</a:t>
            </a:r>
            <a:endParaRPr lang="sv-SE" sz="900" b="1" dirty="0"/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752686" y="390588"/>
            <a:ext cx="2287397" cy="5538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sv-SE" sz="2400" dirty="0" err="1" smtClean="0"/>
              <a:t>Flooded</a:t>
            </a:r>
            <a:r>
              <a:rPr lang="sv-SE" sz="2400" dirty="0" smtClean="0"/>
              <a:t> areas</a:t>
            </a:r>
            <a:endParaRPr lang="sv-SE" sz="24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6" y="3629891"/>
            <a:ext cx="3451274" cy="20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1330\1100020_Västlänken_AKF_12\000\12 Kartor\Samhällsbyggaren_MIKE21_Köpenhamnsregn_lågupplöst_201211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4848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239151" y="731520"/>
            <a:ext cx="3207434" cy="923330"/>
          </a:xfrm>
          <a:prstGeom prst="rect">
            <a:avLst/>
          </a:prstGeom>
          <a:solidFill>
            <a:srgbClr val="FFFF00">
              <a:alpha val="14000"/>
            </a:srgbClr>
          </a:solidFill>
          <a:ln w="31750" cmpd="thinThick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err="1" smtClean="0"/>
              <a:t>Rain</a:t>
            </a:r>
            <a:r>
              <a:rPr lang="sv-SE" dirty="0" smtClean="0"/>
              <a:t> event 150 mm på 2 timmar in </a:t>
            </a:r>
            <a:r>
              <a:rPr lang="sv-SE" dirty="0" err="1" smtClean="0"/>
              <a:t>centre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Gothenburg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851430" y="2598003"/>
            <a:ext cx="259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 smtClean="0">
                <a:solidFill>
                  <a:srgbClr val="FF0000"/>
                </a:solidFill>
              </a:rPr>
              <a:t>Water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levels</a:t>
            </a:r>
            <a:r>
              <a:rPr lang="sv-SE" sz="2400" dirty="0" smtClean="0">
                <a:solidFill>
                  <a:srgbClr val="FF0000"/>
                </a:solidFill>
              </a:rPr>
              <a:t> from short </a:t>
            </a:r>
            <a:r>
              <a:rPr lang="sv-SE" sz="2400" dirty="0" err="1" smtClean="0">
                <a:solidFill>
                  <a:srgbClr val="FF0000"/>
                </a:solidFill>
              </a:rPr>
              <a:t>rain</a:t>
            </a:r>
            <a:endParaRPr lang="sv-SE" sz="2400" dirty="0">
              <a:solidFill>
                <a:srgbClr val="FF0000"/>
              </a:solidFill>
            </a:endParaRPr>
          </a:p>
        </p:txBody>
      </p:sp>
      <p:sp>
        <p:nvSpPr>
          <p:cNvPr id="2" name="Rektangulär 1"/>
          <p:cNvSpPr/>
          <p:nvPr/>
        </p:nvSpPr>
        <p:spPr>
          <a:xfrm>
            <a:off x="7092280" y="744060"/>
            <a:ext cx="720080" cy="216024"/>
          </a:xfrm>
          <a:prstGeom prst="wedgeRectCallout">
            <a:avLst>
              <a:gd name="adj1" fmla="val 102280"/>
              <a:gd name="adj2" fmla="val 261694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 smtClean="0">
                <a:solidFill>
                  <a:schemeClr val="tx1"/>
                </a:solidFill>
              </a:rPr>
              <a:t>Nedfart</a:t>
            </a:r>
            <a:endParaRPr lang="sv-S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engelsk.pptx" id="{58FECDC4-43EE-452E-90B4-2A507FD98160}" vid="{258ED75D-7A17-45FC-9CC0-1B84C497D66F}"/>
    </a:ext>
  </a:extLst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engelsk.pptx" id="{58FECDC4-43EE-452E-90B4-2A507FD98160}" vid="{198B7D48-A319-45AC-9563-EF937B48D82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BDAC46-DA7F-4F36-806A-941C280BA9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AF0A70F-51C6-411B-8141-7ACE190088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F008A3-735D-478D-888C-F1F106D7CA74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eng</Template>
  <TotalTime>1659</TotalTime>
  <Words>415</Words>
  <Application>Microsoft Office PowerPoint</Application>
  <PresentationFormat>Bildspel på skärmen (4:3)</PresentationFormat>
  <Paragraphs>105</Paragraphs>
  <Slides>14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14</vt:i4>
      </vt:variant>
    </vt:vector>
  </HeadingPairs>
  <TitlesOfParts>
    <vt:vector size="18" baseType="lpstr">
      <vt:lpstr>Arial</vt:lpstr>
      <vt:lpstr>Calibri</vt:lpstr>
      <vt:lpstr>Presentation_2</vt:lpstr>
      <vt:lpstr>Anpassad formgivning</vt:lpstr>
      <vt:lpstr>Extreme weather in project  The West Link   Johan Jansson  2015-05-28</vt:lpstr>
      <vt:lpstr>Project  “The West Link”</vt:lpstr>
      <vt:lpstr>PowerPoint-presentation</vt:lpstr>
      <vt:lpstr>PowerPoint-presentation</vt:lpstr>
      <vt:lpstr>PowerPoint-presentation</vt:lpstr>
      <vt:lpstr>Water level</vt:lpstr>
      <vt:lpstr>Levels at station Haga</vt:lpstr>
      <vt:lpstr>PowerPoint-presentation</vt:lpstr>
      <vt:lpstr>PowerPoint-presentation</vt:lpstr>
      <vt:lpstr>PowerPoint-presentation</vt:lpstr>
      <vt:lpstr>High sea level + rain?</vt:lpstr>
      <vt:lpstr>PowerPoint-presentation</vt:lpstr>
      <vt:lpstr>PowerPoint-presentation</vt:lpstr>
      <vt:lpstr>PowerPoint-presentation</vt:lpstr>
    </vt:vector>
  </TitlesOfParts>
  <Company>Trafikverket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Jansson Johan, IVtväd</dc:creator>
  <cp:lastModifiedBy>Jansson Johan, IVtväd</cp:lastModifiedBy>
  <cp:revision>32</cp:revision>
  <dcterms:created xsi:type="dcterms:W3CDTF">2015-05-26T05:27:59Z</dcterms:created>
  <dcterms:modified xsi:type="dcterms:W3CDTF">2015-05-27T15:57:09Z</dcterms:modified>
</cp:coreProperties>
</file>